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4"/>
  </p:sldMasterIdLst>
  <p:notesMasterIdLst>
    <p:notesMasterId r:id="rId19"/>
  </p:notesMasterIdLst>
  <p:handoutMasterIdLst>
    <p:handoutMasterId r:id="rId20"/>
  </p:handoutMasterIdLst>
  <p:sldIdLst>
    <p:sldId id="257" r:id="rId5"/>
    <p:sldId id="258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6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4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60B6B-963E-45AD-B18D-9DA3469D83C9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61BEE-A6B4-49DE-8859-2A55F155C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30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D2A0D-6B45-4215-8A49-D14849101A69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6A182-AF03-4CC8-94DC-C0726DF5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40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1E626-6EB7-4D9A-AD4A-B54D1684CAD1}" type="datetime1">
              <a:rPr lang="en-US" smtClean="0"/>
              <a:t>6/14/2024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solidFill>
                  <a:schemeClr val="accent2"/>
                </a:soli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60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2EDF-E99E-4C68-AFCB-7A835B309D6D}" type="datetime1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336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D85F-A551-4C69-800A-8CFFA2306A88}" type="datetime1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4351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4A36-10EA-4DE5-9251-C62AA44714D2}" type="datetime1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2015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5A85-13CC-45EA-B1A6-5B8E77AB646B}" type="datetime1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263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1815-F531-4787-BA2A-626422C133AD}" type="datetime1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183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885B-3C5C-43BB-9862-47948E5DF551}" type="datetime1">
              <a:rPr lang="en-US" smtClean="0"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4184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B6AF-AB61-4D8E-B7B7-705C5ACEBBCC}" type="datetime1">
              <a:rPr lang="en-US" smtClean="0"/>
              <a:t>6/14/2024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932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EC9A-B094-4092-8061-75D86CB34931}" type="datetime1">
              <a:rPr lang="en-US" smtClean="0"/>
              <a:t>6/14/2024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6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1AEED-2323-4359-853E-316DF6600362}" type="datetime1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1">
                <a:ln w="6350"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775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C2DF-F1FD-4724-A563-92BADFC82ECC}" type="datetime1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>
              <a:lumMod val="20000"/>
              <a:lumOff val="80000"/>
            </a:schemeClr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446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D20E2CF-D74B-4B51-899A-DCEA821C90C7}" type="datetime1">
              <a:rPr lang="en-US" smtClean="0"/>
              <a:t>6/14/2024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grpSp>
        <p:nvGrpSpPr>
          <p:cNvPr id="24" name="Group 18"/>
          <p:cNvGrpSpPr>
            <a:grpSpLocks/>
          </p:cNvGrpSpPr>
          <p:nvPr/>
        </p:nvGrpSpPr>
        <p:grpSpPr bwMode="auto">
          <a:xfrm>
            <a:off x="4263969" y="1960564"/>
            <a:ext cx="3762431" cy="4821237"/>
            <a:chOff x="1365" y="355"/>
            <a:chExt cx="3024" cy="3875"/>
          </a:xfrm>
          <a:solidFill>
            <a:schemeClr val="bg2">
              <a:lumMod val="50000"/>
              <a:alpha val="20000"/>
            </a:schemeClr>
          </a:solidFill>
        </p:grpSpPr>
        <p:sp>
          <p:nvSpPr>
            <p:cNvPr id="25" name="Freeform 2"/>
            <p:cNvSpPr>
              <a:spLocks/>
            </p:cNvSpPr>
            <p:nvPr/>
          </p:nvSpPr>
          <p:spPr bwMode="auto">
            <a:xfrm>
              <a:off x="2835" y="586"/>
              <a:ext cx="88" cy="1121"/>
            </a:xfrm>
            <a:custGeom>
              <a:avLst/>
              <a:gdLst>
                <a:gd name="T0" fmla="*/ 0 w 88"/>
                <a:gd name="T1" fmla="*/ 1120 h 1121"/>
                <a:gd name="T2" fmla="*/ 0 w 88"/>
                <a:gd name="T3" fmla="*/ 0 h 1121"/>
                <a:gd name="T4" fmla="*/ 87 w 88"/>
                <a:gd name="T5" fmla="*/ 0 h 1121"/>
                <a:gd name="T6" fmla="*/ 87 w 88"/>
                <a:gd name="T7" fmla="*/ 1085 h 1121"/>
                <a:gd name="T8" fmla="*/ 0 w 88"/>
                <a:gd name="T9" fmla="*/ 1120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121">
                  <a:moveTo>
                    <a:pt x="0" y="1120"/>
                  </a:moveTo>
                  <a:lnTo>
                    <a:pt x="0" y="0"/>
                  </a:lnTo>
                  <a:lnTo>
                    <a:pt x="87" y="0"/>
                  </a:lnTo>
                  <a:lnTo>
                    <a:pt x="87" y="1085"/>
                  </a:lnTo>
                  <a:lnTo>
                    <a:pt x="0" y="112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"/>
            <p:cNvSpPr>
              <a:spLocks/>
            </p:cNvSpPr>
            <p:nvPr/>
          </p:nvSpPr>
          <p:spPr bwMode="auto">
            <a:xfrm>
              <a:off x="2834" y="1900"/>
              <a:ext cx="84" cy="363"/>
            </a:xfrm>
            <a:custGeom>
              <a:avLst/>
              <a:gdLst>
                <a:gd name="T0" fmla="*/ 0 w 84"/>
                <a:gd name="T1" fmla="*/ 29 h 363"/>
                <a:gd name="T2" fmla="*/ 83 w 84"/>
                <a:gd name="T3" fmla="*/ 0 h 363"/>
                <a:gd name="T4" fmla="*/ 74 w 84"/>
                <a:gd name="T5" fmla="*/ 329 h 363"/>
                <a:gd name="T6" fmla="*/ 0 w 84"/>
                <a:gd name="T7" fmla="*/ 362 h 363"/>
                <a:gd name="T8" fmla="*/ 0 w 84"/>
                <a:gd name="T9" fmla="*/ 2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63">
                  <a:moveTo>
                    <a:pt x="0" y="29"/>
                  </a:moveTo>
                  <a:lnTo>
                    <a:pt x="83" y="0"/>
                  </a:lnTo>
                  <a:lnTo>
                    <a:pt x="74" y="329"/>
                  </a:lnTo>
                  <a:lnTo>
                    <a:pt x="0" y="362"/>
                  </a:lnTo>
                  <a:lnTo>
                    <a:pt x="0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4"/>
            <p:cNvSpPr>
              <a:spLocks/>
            </p:cNvSpPr>
            <p:nvPr/>
          </p:nvSpPr>
          <p:spPr bwMode="auto">
            <a:xfrm>
              <a:off x="2825" y="2493"/>
              <a:ext cx="84" cy="249"/>
            </a:xfrm>
            <a:custGeom>
              <a:avLst/>
              <a:gdLst>
                <a:gd name="T0" fmla="*/ 2 w 84"/>
                <a:gd name="T1" fmla="*/ 213 h 249"/>
                <a:gd name="T2" fmla="*/ 0 w 84"/>
                <a:gd name="T3" fmla="*/ 28 h 249"/>
                <a:gd name="T4" fmla="*/ 83 w 84"/>
                <a:gd name="T5" fmla="*/ 0 h 249"/>
                <a:gd name="T6" fmla="*/ 72 w 84"/>
                <a:gd name="T7" fmla="*/ 248 h 249"/>
                <a:gd name="T8" fmla="*/ 2 w 84"/>
                <a:gd name="T9" fmla="*/ 2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49">
                  <a:moveTo>
                    <a:pt x="2" y="213"/>
                  </a:moveTo>
                  <a:lnTo>
                    <a:pt x="0" y="28"/>
                  </a:lnTo>
                  <a:lnTo>
                    <a:pt x="83" y="0"/>
                  </a:lnTo>
                  <a:lnTo>
                    <a:pt x="72" y="248"/>
                  </a:lnTo>
                  <a:lnTo>
                    <a:pt x="2" y="2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2831" y="2965"/>
              <a:ext cx="52" cy="232"/>
            </a:xfrm>
            <a:custGeom>
              <a:avLst/>
              <a:gdLst>
                <a:gd name="T0" fmla="*/ 13 w 52"/>
                <a:gd name="T1" fmla="*/ 204 h 232"/>
                <a:gd name="T2" fmla="*/ 0 w 52"/>
                <a:gd name="T3" fmla="*/ 0 h 232"/>
                <a:gd name="T4" fmla="*/ 51 w 52"/>
                <a:gd name="T5" fmla="*/ 26 h 232"/>
                <a:gd name="T6" fmla="*/ 47 w 52"/>
                <a:gd name="T7" fmla="*/ 231 h 232"/>
                <a:gd name="T8" fmla="*/ 13 w 52"/>
                <a:gd name="T9" fmla="*/ 20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32">
                  <a:moveTo>
                    <a:pt x="13" y="204"/>
                  </a:moveTo>
                  <a:lnTo>
                    <a:pt x="0" y="0"/>
                  </a:lnTo>
                  <a:lnTo>
                    <a:pt x="51" y="26"/>
                  </a:lnTo>
                  <a:lnTo>
                    <a:pt x="47" y="231"/>
                  </a:lnTo>
                  <a:lnTo>
                    <a:pt x="13" y="20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2851" y="3354"/>
              <a:ext cx="36" cy="133"/>
            </a:xfrm>
            <a:custGeom>
              <a:avLst/>
              <a:gdLst>
                <a:gd name="T0" fmla="*/ 4 w 36"/>
                <a:gd name="T1" fmla="*/ 101 h 133"/>
                <a:gd name="T2" fmla="*/ 0 w 36"/>
                <a:gd name="T3" fmla="*/ 0 h 133"/>
                <a:gd name="T4" fmla="*/ 35 w 36"/>
                <a:gd name="T5" fmla="*/ 20 h 133"/>
                <a:gd name="T6" fmla="*/ 28 w 36"/>
                <a:gd name="T7" fmla="*/ 132 h 133"/>
                <a:gd name="T8" fmla="*/ 4 w 36"/>
                <a:gd name="T9" fmla="*/ 10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3">
                  <a:moveTo>
                    <a:pt x="4" y="101"/>
                  </a:moveTo>
                  <a:lnTo>
                    <a:pt x="0" y="0"/>
                  </a:lnTo>
                  <a:lnTo>
                    <a:pt x="35" y="20"/>
                  </a:lnTo>
                  <a:lnTo>
                    <a:pt x="28" y="132"/>
                  </a:lnTo>
                  <a:lnTo>
                    <a:pt x="4" y="10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851" y="3640"/>
              <a:ext cx="30" cy="590"/>
            </a:xfrm>
            <a:custGeom>
              <a:avLst/>
              <a:gdLst>
                <a:gd name="T0" fmla="*/ 15 w 30"/>
                <a:gd name="T1" fmla="*/ 589 h 590"/>
                <a:gd name="T2" fmla="*/ 0 w 30"/>
                <a:gd name="T3" fmla="*/ 0 h 590"/>
                <a:gd name="T4" fmla="*/ 29 w 30"/>
                <a:gd name="T5" fmla="*/ 37 h 590"/>
                <a:gd name="T6" fmla="*/ 15 w 30"/>
                <a:gd name="T7" fmla="*/ 589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90">
                  <a:moveTo>
                    <a:pt x="15" y="589"/>
                  </a:moveTo>
                  <a:lnTo>
                    <a:pt x="0" y="0"/>
                  </a:lnTo>
                  <a:lnTo>
                    <a:pt x="29" y="37"/>
                  </a:lnTo>
                  <a:lnTo>
                    <a:pt x="15" y="58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600" y="3595"/>
              <a:ext cx="233" cy="130"/>
            </a:xfrm>
            <a:custGeom>
              <a:avLst/>
              <a:gdLst>
                <a:gd name="T0" fmla="*/ 0 w 233"/>
                <a:gd name="T1" fmla="*/ 117 h 130"/>
                <a:gd name="T2" fmla="*/ 48 w 233"/>
                <a:gd name="T3" fmla="*/ 101 h 130"/>
                <a:gd name="T4" fmla="*/ 93 w 233"/>
                <a:gd name="T5" fmla="*/ 79 h 130"/>
                <a:gd name="T6" fmla="*/ 146 w 233"/>
                <a:gd name="T7" fmla="*/ 39 h 130"/>
                <a:gd name="T8" fmla="*/ 182 w 233"/>
                <a:gd name="T9" fmla="*/ 0 h 130"/>
                <a:gd name="T10" fmla="*/ 232 w 233"/>
                <a:gd name="T11" fmla="*/ 42 h 130"/>
                <a:gd name="T12" fmla="*/ 188 w 233"/>
                <a:gd name="T13" fmla="*/ 74 h 130"/>
                <a:gd name="T14" fmla="*/ 134 w 233"/>
                <a:gd name="T15" fmla="*/ 110 h 130"/>
                <a:gd name="T16" fmla="*/ 61 w 233"/>
                <a:gd name="T17" fmla="*/ 129 h 130"/>
                <a:gd name="T18" fmla="*/ 0 w 233"/>
                <a:gd name="T19" fmla="*/ 1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130">
                  <a:moveTo>
                    <a:pt x="0" y="117"/>
                  </a:moveTo>
                  <a:lnTo>
                    <a:pt x="48" y="101"/>
                  </a:lnTo>
                  <a:lnTo>
                    <a:pt x="93" y="79"/>
                  </a:lnTo>
                  <a:lnTo>
                    <a:pt x="146" y="39"/>
                  </a:lnTo>
                  <a:lnTo>
                    <a:pt x="182" y="0"/>
                  </a:lnTo>
                  <a:lnTo>
                    <a:pt x="232" y="42"/>
                  </a:lnTo>
                  <a:lnTo>
                    <a:pt x="188" y="74"/>
                  </a:lnTo>
                  <a:lnTo>
                    <a:pt x="134" y="110"/>
                  </a:lnTo>
                  <a:lnTo>
                    <a:pt x="61" y="129"/>
                  </a:lnTo>
                  <a:lnTo>
                    <a:pt x="0" y="11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583" y="2888"/>
              <a:ext cx="465" cy="646"/>
            </a:xfrm>
            <a:custGeom>
              <a:avLst/>
              <a:gdLst>
                <a:gd name="T0" fmla="*/ 359 w 465"/>
                <a:gd name="T1" fmla="*/ 645 h 646"/>
                <a:gd name="T2" fmla="*/ 405 w 465"/>
                <a:gd name="T3" fmla="*/ 616 h 646"/>
                <a:gd name="T4" fmla="*/ 447 w 465"/>
                <a:gd name="T5" fmla="*/ 580 h 646"/>
                <a:gd name="T6" fmla="*/ 460 w 465"/>
                <a:gd name="T7" fmla="*/ 552 h 646"/>
                <a:gd name="T8" fmla="*/ 464 w 465"/>
                <a:gd name="T9" fmla="*/ 515 h 646"/>
                <a:gd name="T10" fmla="*/ 451 w 465"/>
                <a:gd name="T11" fmla="*/ 468 h 646"/>
                <a:gd name="T12" fmla="*/ 424 w 465"/>
                <a:gd name="T13" fmla="*/ 424 h 646"/>
                <a:gd name="T14" fmla="*/ 380 w 465"/>
                <a:gd name="T15" fmla="*/ 385 h 646"/>
                <a:gd name="T16" fmla="*/ 168 w 465"/>
                <a:gd name="T17" fmla="*/ 259 h 646"/>
                <a:gd name="T18" fmla="*/ 133 w 465"/>
                <a:gd name="T19" fmla="*/ 235 h 646"/>
                <a:gd name="T20" fmla="*/ 111 w 465"/>
                <a:gd name="T21" fmla="*/ 208 h 646"/>
                <a:gd name="T22" fmla="*/ 104 w 465"/>
                <a:gd name="T23" fmla="*/ 166 h 646"/>
                <a:gd name="T24" fmla="*/ 117 w 465"/>
                <a:gd name="T25" fmla="*/ 124 h 646"/>
                <a:gd name="T26" fmla="*/ 155 w 465"/>
                <a:gd name="T27" fmla="*/ 95 h 646"/>
                <a:gd name="T28" fmla="*/ 222 w 465"/>
                <a:gd name="T29" fmla="*/ 52 h 646"/>
                <a:gd name="T30" fmla="*/ 124 w 465"/>
                <a:gd name="T31" fmla="*/ 0 h 646"/>
                <a:gd name="T32" fmla="*/ 55 w 465"/>
                <a:gd name="T33" fmla="*/ 41 h 646"/>
                <a:gd name="T34" fmla="*/ 27 w 465"/>
                <a:gd name="T35" fmla="*/ 70 h 646"/>
                <a:gd name="T36" fmla="*/ 2 w 465"/>
                <a:gd name="T37" fmla="*/ 123 h 646"/>
                <a:gd name="T38" fmla="*/ 0 w 465"/>
                <a:gd name="T39" fmla="*/ 189 h 646"/>
                <a:gd name="T40" fmla="*/ 29 w 465"/>
                <a:gd name="T41" fmla="*/ 257 h 646"/>
                <a:gd name="T42" fmla="*/ 78 w 465"/>
                <a:gd name="T43" fmla="*/ 300 h 646"/>
                <a:gd name="T44" fmla="*/ 311 w 465"/>
                <a:gd name="T45" fmla="*/ 442 h 646"/>
                <a:gd name="T46" fmla="*/ 358 w 465"/>
                <a:gd name="T47" fmla="*/ 474 h 646"/>
                <a:gd name="T48" fmla="*/ 375 w 465"/>
                <a:gd name="T49" fmla="*/ 516 h 646"/>
                <a:gd name="T50" fmla="*/ 375 w 465"/>
                <a:gd name="T51" fmla="*/ 550 h 646"/>
                <a:gd name="T52" fmla="*/ 308 w 465"/>
                <a:gd name="T53" fmla="*/ 608 h 646"/>
                <a:gd name="T54" fmla="*/ 359 w 465"/>
                <a:gd name="T55" fmla="*/ 64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5" h="646">
                  <a:moveTo>
                    <a:pt x="359" y="645"/>
                  </a:moveTo>
                  <a:lnTo>
                    <a:pt x="405" y="616"/>
                  </a:lnTo>
                  <a:lnTo>
                    <a:pt x="447" y="580"/>
                  </a:lnTo>
                  <a:lnTo>
                    <a:pt x="460" y="552"/>
                  </a:lnTo>
                  <a:lnTo>
                    <a:pt x="464" y="515"/>
                  </a:lnTo>
                  <a:lnTo>
                    <a:pt x="451" y="468"/>
                  </a:lnTo>
                  <a:lnTo>
                    <a:pt x="424" y="424"/>
                  </a:lnTo>
                  <a:lnTo>
                    <a:pt x="380" y="385"/>
                  </a:lnTo>
                  <a:lnTo>
                    <a:pt x="168" y="259"/>
                  </a:lnTo>
                  <a:lnTo>
                    <a:pt x="133" y="235"/>
                  </a:lnTo>
                  <a:lnTo>
                    <a:pt x="111" y="208"/>
                  </a:lnTo>
                  <a:lnTo>
                    <a:pt x="104" y="166"/>
                  </a:lnTo>
                  <a:lnTo>
                    <a:pt x="117" y="124"/>
                  </a:lnTo>
                  <a:lnTo>
                    <a:pt x="155" y="95"/>
                  </a:lnTo>
                  <a:lnTo>
                    <a:pt x="222" y="52"/>
                  </a:lnTo>
                  <a:lnTo>
                    <a:pt x="124" y="0"/>
                  </a:lnTo>
                  <a:lnTo>
                    <a:pt x="55" y="41"/>
                  </a:lnTo>
                  <a:lnTo>
                    <a:pt x="27" y="70"/>
                  </a:lnTo>
                  <a:lnTo>
                    <a:pt x="2" y="123"/>
                  </a:lnTo>
                  <a:lnTo>
                    <a:pt x="0" y="189"/>
                  </a:lnTo>
                  <a:lnTo>
                    <a:pt x="29" y="257"/>
                  </a:lnTo>
                  <a:lnTo>
                    <a:pt x="78" y="300"/>
                  </a:lnTo>
                  <a:lnTo>
                    <a:pt x="311" y="442"/>
                  </a:lnTo>
                  <a:lnTo>
                    <a:pt x="358" y="474"/>
                  </a:lnTo>
                  <a:lnTo>
                    <a:pt x="375" y="516"/>
                  </a:lnTo>
                  <a:lnTo>
                    <a:pt x="375" y="550"/>
                  </a:lnTo>
                  <a:lnTo>
                    <a:pt x="308" y="608"/>
                  </a:lnTo>
                  <a:lnTo>
                    <a:pt x="359" y="6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966" y="2396"/>
              <a:ext cx="318" cy="422"/>
            </a:xfrm>
            <a:custGeom>
              <a:avLst/>
              <a:gdLst>
                <a:gd name="T0" fmla="*/ 92 w 318"/>
                <a:gd name="T1" fmla="*/ 421 h 422"/>
                <a:gd name="T2" fmla="*/ 163 w 318"/>
                <a:gd name="T3" fmla="*/ 399 h 422"/>
                <a:gd name="T4" fmla="*/ 218 w 318"/>
                <a:gd name="T5" fmla="*/ 357 h 422"/>
                <a:gd name="T6" fmla="*/ 263 w 318"/>
                <a:gd name="T7" fmla="*/ 316 h 422"/>
                <a:gd name="T8" fmla="*/ 300 w 318"/>
                <a:gd name="T9" fmla="*/ 265 h 422"/>
                <a:gd name="T10" fmla="*/ 317 w 318"/>
                <a:gd name="T11" fmla="*/ 203 h 422"/>
                <a:gd name="T12" fmla="*/ 316 w 318"/>
                <a:gd name="T13" fmla="*/ 139 h 422"/>
                <a:gd name="T14" fmla="*/ 299 w 318"/>
                <a:gd name="T15" fmla="*/ 95 h 422"/>
                <a:gd name="T16" fmla="*/ 276 w 318"/>
                <a:gd name="T17" fmla="*/ 64 h 422"/>
                <a:gd name="T18" fmla="*/ 241 w 318"/>
                <a:gd name="T19" fmla="*/ 36 h 422"/>
                <a:gd name="T20" fmla="*/ 218 w 318"/>
                <a:gd name="T21" fmla="*/ 14 h 422"/>
                <a:gd name="T22" fmla="*/ 180 w 318"/>
                <a:gd name="T23" fmla="*/ 0 h 422"/>
                <a:gd name="T24" fmla="*/ 61 w 318"/>
                <a:gd name="T25" fmla="*/ 52 h 422"/>
                <a:gd name="T26" fmla="*/ 106 w 318"/>
                <a:gd name="T27" fmla="*/ 93 h 422"/>
                <a:gd name="T28" fmla="*/ 137 w 318"/>
                <a:gd name="T29" fmla="*/ 130 h 422"/>
                <a:gd name="T30" fmla="*/ 159 w 318"/>
                <a:gd name="T31" fmla="*/ 159 h 422"/>
                <a:gd name="T32" fmla="*/ 176 w 318"/>
                <a:gd name="T33" fmla="*/ 196 h 422"/>
                <a:gd name="T34" fmla="*/ 176 w 318"/>
                <a:gd name="T35" fmla="*/ 246 h 422"/>
                <a:gd name="T36" fmla="*/ 145 w 318"/>
                <a:gd name="T37" fmla="*/ 279 h 422"/>
                <a:gd name="T38" fmla="*/ 105 w 318"/>
                <a:gd name="T39" fmla="*/ 309 h 422"/>
                <a:gd name="T40" fmla="*/ 50 w 318"/>
                <a:gd name="T41" fmla="*/ 342 h 422"/>
                <a:gd name="T42" fmla="*/ 0 w 318"/>
                <a:gd name="T43" fmla="*/ 369 h 422"/>
                <a:gd name="T44" fmla="*/ 92 w 318"/>
                <a:gd name="T45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8" h="422">
                  <a:moveTo>
                    <a:pt x="92" y="421"/>
                  </a:moveTo>
                  <a:lnTo>
                    <a:pt x="163" y="399"/>
                  </a:lnTo>
                  <a:lnTo>
                    <a:pt x="218" y="357"/>
                  </a:lnTo>
                  <a:lnTo>
                    <a:pt x="263" y="316"/>
                  </a:lnTo>
                  <a:lnTo>
                    <a:pt x="300" y="265"/>
                  </a:lnTo>
                  <a:lnTo>
                    <a:pt x="317" y="203"/>
                  </a:lnTo>
                  <a:lnTo>
                    <a:pt x="316" y="139"/>
                  </a:lnTo>
                  <a:lnTo>
                    <a:pt x="299" y="95"/>
                  </a:lnTo>
                  <a:lnTo>
                    <a:pt x="276" y="64"/>
                  </a:lnTo>
                  <a:lnTo>
                    <a:pt x="241" y="36"/>
                  </a:lnTo>
                  <a:lnTo>
                    <a:pt x="218" y="14"/>
                  </a:lnTo>
                  <a:lnTo>
                    <a:pt x="180" y="0"/>
                  </a:lnTo>
                  <a:lnTo>
                    <a:pt x="61" y="52"/>
                  </a:lnTo>
                  <a:lnTo>
                    <a:pt x="106" y="93"/>
                  </a:lnTo>
                  <a:lnTo>
                    <a:pt x="137" y="130"/>
                  </a:lnTo>
                  <a:lnTo>
                    <a:pt x="159" y="159"/>
                  </a:lnTo>
                  <a:lnTo>
                    <a:pt x="176" y="196"/>
                  </a:lnTo>
                  <a:lnTo>
                    <a:pt x="176" y="246"/>
                  </a:lnTo>
                  <a:lnTo>
                    <a:pt x="145" y="279"/>
                  </a:lnTo>
                  <a:lnTo>
                    <a:pt x="105" y="309"/>
                  </a:lnTo>
                  <a:lnTo>
                    <a:pt x="50" y="342"/>
                  </a:lnTo>
                  <a:lnTo>
                    <a:pt x="0" y="369"/>
                  </a:lnTo>
                  <a:lnTo>
                    <a:pt x="92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308" y="1190"/>
              <a:ext cx="1404" cy="1153"/>
            </a:xfrm>
            <a:custGeom>
              <a:avLst/>
              <a:gdLst>
                <a:gd name="T0" fmla="*/ 466 w 1404"/>
                <a:gd name="T1" fmla="*/ 1084 h 1153"/>
                <a:gd name="T2" fmla="*/ 370 w 1404"/>
                <a:gd name="T3" fmla="*/ 1066 h 1153"/>
                <a:gd name="T4" fmla="*/ 299 w 1404"/>
                <a:gd name="T5" fmla="*/ 1035 h 1153"/>
                <a:gd name="T6" fmla="*/ 257 w 1404"/>
                <a:gd name="T7" fmla="*/ 1002 h 1153"/>
                <a:gd name="T8" fmla="*/ 220 w 1404"/>
                <a:gd name="T9" fmla="*/ 956 h 1153"/>
                <a:gd name="T10" fmla="*/ 209 w 1404"/>
                <a:gd name="T11" fmla="*/ 914 h 1153"/>
                <a:gd name="T12" fmla="*/ 215 w 1404"/>
                <a:gd name="T13" fmla="*/ 873 h 1153"/>
                <a:gd name="T14" fmla="*/ 231 w 1404"/>
                <a:gd name="T15" fmla="*/ 836 h 1153"/>
                <a:gd name="T16" fmla="*/ 273 w 1404"/>
                <a:gd name="T17" fmla="*/ 798 h 1153"/>
                <a:gd name="T18" fmla="*/ 330 w 1404"/>
                <a:gd name="T19" fmla="*/ 774 h 1153"/>
                <a:gd name="T20" fmla="*/ 400 w 1404"/>
                <a:gd name="T21" fmla="*/ 748 h 1153"/>
                <a:gd name="T22" fmla="*/ 1110 w 1404"/>
                <a:gd name="T23" fmla="*/ 499 h 1153"/>
                <a:gd name="T24" fmla="*/ 1207 w 1404"/>
                <a:gd name="T25" fmla="*/ 451 h 1153"/>
                <a:gd name="T26" fmla="*/ 1289 w 1404"/>
                <a:gd name="T27" fmla="*/ 398 h 1153"/>
                <a:gd name="T28" fmla="*/ 1344 w 1404"/>
                <a:gd name="T29" fmla="*/ 356 h 1153"/>
                <a:gd name="T30" fmla="*/ 1381 w 1404"/>
                <a:gd name="T31" fmla="*/ 310 h 1153"/>
                <a:gd name="T32" fmla="*/ 1403 w 1404"/>
                <a:gd name="T33" fmla="*/ 249 h 1153"/>
                <a:gd name="T34" fmla="*/ 1401 w 1404"/>
                <a:gd name="T35" fmla="*/ 185 h 1153"/>
                <a:gd name="T36" fmla="*/ 1386 w 1404"/>
                <a:gd name="T37" fmla="*/ 136 h 1153"/>
                <a:gd name="T38" fmla="*/ 1370 w 1404"/>
                <a:gd name="T39" fmla="*/ 90 h 1153"/>
                <a:gd name="T40" fmla="*/ 1335 w 1404"/>
                <a:gd name="T41" fmla="*/ 55 h 1153"/>
                <a:gd name="T42" fmla="*/ 1280 w 1404"/>
                <a:gd name="T43" fmla="*/ 18 h 1153"/>
                <a:gd name="T44" fmla="*/ 1214 w 1404"/>
                <a:gd name="T45" fmla="*/ 0 h 1153"/>
                <a:gd name="T46" fmla="*/ 1172 w 1404"/>
                <a:gd name="T47" fmla="*/ 4 h 1153"/>
                <a:gd name="T48" fmla="*/ 1111 w 1404"/>
                <a:gd name="T49" fmla="*/ 7 h 1153"/>
                <a:gd name="T50" fmla="*/ 1053 w 1404"/>
                <a:gd name="T51" fmla="*/ 20 h 1153"/>
                <a:gd name="T52" fmla="*/ 989 w 1404"/>
                <a:gd name="T53" fmla="*/ 46 h 1153"/>
                <a:gd name="T54" fmla="*/ 939 w 1404"/>
                <a:gd name="T55" fmla="*/ 79 h 1153"/>
                <a:gd name="T56" fmla="*/ 899 w 1404"/>
                <a:gd name="T57" fmla="*/ 106 h 1153"/>
                <a:gd name="T58" fmla="*/ 878 w 1404"/>
                <a:gd name="T59" fmla="*/ 149 h 1153"/>
                <a:gd name="T60" fmla="*/ 897 w 1404"/>
                <a:gd name="T61" fmla="*/ 187 h 1153"/>
                <a:gd name="T62" fmla="*/ 939 w 1404"/>
                <a:gd name="T63" fmla="*/ 183 h 1153"/>
                <a:gd name="T64" fmla="*/ 987 w 1404"/>
                <a:gd name="T65" fmla="*/ 171 h 1153"/>
                <a:gd name="T66" fmla="*/ 1033 w 1404"/>
                <a:gd name="T67" fmla="*/ 158 h 1153"/>
                <a:gd name="T68" fmla="*/ 1069 w 1404"/>
                <a:gd name="T69" fmla="*/ 150 h 1153"/>
                <a:gd name="T70" fmla="*/ 1111 w 1404"/>
                <a:gd name="T71" fmla="*/ 150 h 1153"/>
                <a:gd name="T72" fmla="*/ 1154 w 1404"/>
                <a:gd name="T73" fmla="*/ 163 h 1153"/>
                <a:gd name="T74" fmla="*/ 1183 w 1404"/>
                <a:gd name="T75" fmla="*/ 204 h 1153"/>
                <a:gd name="T76" fmla="*/ 1179 w 1404"/>
                <a:gd name="T77" fmla="*/ 248 h 1153"/>
                <a:gd name="T78" fmla="*/ 1157 w 1404"/>
                <a:gd name="T79" fmla="*/ 286 h 1153"/>
                <a:gd name="T80" fmla="*/ 1121 w 1404"/>
                <a:gd name="T81" fmla="*/ 323 h 1153"/>
                <a:gd name="T82" fmla="*/ 1047 w 1404"/>
                <a:gd name="T83" fmla="*/ 361 h 1153"/>
                <a:gd name="T84" fmla="*/ 908 w 1404"/>
                <a:gd name="T85" fmla="*/ 415 h 1153"/>
                <a:gd name="T86" fmla="*/ 194 w 1404"/>
                <a:gd name="T87" fmla="*/ 675 h 1153"/>
                <a:gd name="T88" fmla="*/ 123 w 1404"/>
                <a:gd name="T89" fmla="*/ 715 h 1153"/>
                <a:gd name="T90" fmla="*/ 68 w 1404"/>
                <a:gd name="T91" fmla="*/ 763 h 1153"/>
                <a:gd name="T92" fmla="*/ 29 w 1404"/>
                <a:gd name="T93" fmla="*/ 809 h 1153"/>
                <a:gd name="T94" fmla="*/ 6 w 1404"/>
                <a:gd name="T95" fmla="*/ 858 h 1153"/>
                <a:gd name="T96" fmla="*/ 0 w 1404"/>
                <a:gd name="T97" fmla="*/ 912 h 1153"/>
                <a:gd name="T98" fmla="*/ 8 w 1404"/>
                <a:gd name="T99" fmla="*/ 952 h 1153"/>
                <a:gd name="T100" fmla="*/ 22 w 1404"/>
                <a:gd name="T101" fmla="*/ 992 h 1153"/>
                <a:gd name="T102" fmla="*/ 59 w 1404"/>
                <a:gd name="T103" fmla="*/ 1036 h 1153"/>
                <a:gd name="T104" fmla="*/ 127 w 1404"/>
                <a:gd name="T105" fmla="*/ 1095 h 1153"/>
                <a:gd name="T106" fmla="*/ 198 w 1404"/>
                <a:gd name="T107" fmla="*/ 1135 h 1153"/>
                <a:gd name="T108" fmla="*/ 273 w 1404"/>
                <a:gd name="T109" fmla="*/ 1152 h 1153"/>
                <a:gd name="T110" fmla="*/ 466 w 1404"/>
                <a:gd name="T111" fmla="*/ 1084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4" h="1153">
                  <a:moveTo>
                    <a:pt x="466" y="1084"/>
                  </a:moveTo>
                  <a:lnTo>
                    <a:pt x="370" y="1066"/>
                  </a:lnTo>
                  <a:lnTo>
                    <a:pt x="299" y="1035"/>
                  </a:lnTo>
                  <a:lnTo>
                    <a:pt x="257" y="1002"/>
                  </a:lnTo>
                  <a:lnTo>
                    <a:pt x="220" y="956"/>
                  </a:lnTo>
                  <a:lnTo>
                    <a:pt x="209" y="914"/>
                  </a:lnTo>
                  <a:lnTo>
                    <a:pt x="215" y="873"/>
                  </a:lnTo>
                  <a:lnTo>
                    <a:pt x="231" y="836"/>
                  </a:lnTo>
                  <a:lnTo>
                    <a:pt x="273" y="798"/>
                  </a:lnTo>
                  <a:lnTo>
                    <a:pt x="330" y="774"/>
                  </a:lnTo>
                  <a:lnTo>
                    <a:pt x="400" y="748"/>
                  </a:lnTo>
                  <a:lnTo>
                    <a:pt x="1110" y="499"/>
                  </a:lnTo>
                  <a:lnTo>
                    <a:pt x="1207" y="451"/>
                  </a:lnTo>
                  <a:lnTo>
                    <a:pt x="1289" y="398"/>
                  </a:lnTo>
                  <a:lnTo>
                    <a:pt x="1344" y="356"/>
                  </a:lnTo>
                  <a:lnTo>
                    <a:pt x="1381" y="310"/>
                  </a:lnTo>
                  <a:lnTo>
                    <a:pt x="1403" y="249"/>
                  </a:lnTo>
                  <a:lnTo>
                    <a:pt x="1401" y="185"/>
                  </a:lnTo>
                  <a:lnTo>
                    <a:pt x="1386" y="136"/>
                  </a:lnTo>
                  <a:lnTo>
                    <a:pt x="1370" y="90"/>
                  </a:lnTo>
                  <a:lnTo>
                    <a:pt x="1335" y="55"/>
                  </a:lnTo>
                  <a:lnTo>
                    <a:pt x="1280" y="18"/>
                  </a:lnTo>
                  <a:lnTo>
                    <a:pt x="1214" y="0"/>
                  </a:lnTo>
                  <a:lnTo>
                    <a:pt x="1172" y="4"/>
                  </a:lnTo>
                  <a:lnTo>
                    <a:pt x="1111" y="7"/>
                  </a:lnTo>
                  <a:lnTo>
                    <a:pt x="1053" y="20"/>
                  </a:lnTo>
                  <a:lnTo>
                    <a:pt x="989" y="46"/>
                  </a:lnTo>
                  <a:lnTo>
                    <a:pt x="939" y="79"/>
                  </a:lnTo>
                  <a:lnTo>
                    <a:pt x="899" y="106"/>
                  </a:lnTo>
                  <a:lnTo>
                    <a:pt x="878" y="149"/>
                  </a:lnTo>
                  <a:lnTo>
                    <a:pt x="897" y="187"/>
                  </a:lnTo>
                  <a:lnTo>
                    <a:pt x="939" y="183"/>
                  </a:lnTo>
                  <a:lnTo>
                    <a:pt x="987" y="171"/>
                  </a:lnTo>
                  <a:lnTo>
                    <a:pt x="1033" y="158"/>
                  </a:lnTo>
                  <a:lnTo>
                    <a:pt x="1069" y="150"/>
                  </a:lnTo>
                  <a:lnTo>
                    <a:pt x="1111" y="150"/>
                  </a:lnTo>
                  <a:lnTo>
                    <a:pt x="1154" y="163"/>
                  </a:lnTo>
                  <a:lnTo>
                    <a:pt x="1183" y="204"/>
                  </a:lnTo>
                  <a:lnTo>
                    <a:pt x="1179" y="248"/>
                  </a:lnTo>
                  <a:lnTo>
                    <a:pt x="1157" y="286"/>
                  </a:lnTo>
                  <a:lnTo>
                    <a:pt x="1121" y="323"/>
                  </a:lnTo>
                  <a:lnTo>
                    <a:pt x="1047" y="361"/>
                  </a:lnTo>
                  <a:lnTo>
                    <a:pt x="908" y="415"/>
                  </a:lnTo>
                  <a:lnTo>
                    <a:pt x="194" y="675"/>
                  </a:lnTo>
                  <a:lnTo>
                    <a:pt x="123" y="715"/>
                  </a:lnTo>
                  <a:lnTo>
                    <a:pt x="68" y="763"/>
                  </a:lnTo>
                  <a:lnTo>
                    <a:pt x="29" y="809"/>
                  </a:lnTo>
                  <a:lnTo>
                    <a:pt x="6" y="858"/>
                  </a:lnTo>
                  <a:lnTo>
                    <a:pt x="0" y="912"/>
                  </a:lnTo>
                  <a:lnTo>
                    <a:pt x="8" y="952"/>
                  </a:lnTo>
                  <a:lnTo>
                    <a:pt x="22" y="992"/>
                  </a:lnTo>
                  <a:lnTo>
                    <a:pt x="59" y="1036"/>
                  </a:lnTo>
                  <a:lnTo>
                    <a:pt x="127" y="1095"/>
                  </a:lnTo>
                  <a:lnTo>
                    <a:pt x="198" y="1135"/>
                  </a:lnTo>
                  <a:lnTo>
                    <a:pt x="273" y="1152"/>
                  </a:lnTo>
                  <a:lnTo>
                    <a:pt x="466" y="10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711" y="3280"/>
              <a:ext cx="368" cy="422"/>
            </a:xfrm>
            <a:custGeom>
              <a:avLst/>
              <a:gdLst>
                <a:gd name="T0" fmla="*/ 367 w 368"/>
                <a:gd name="T1" fmla="*/ 421 h 422"/>
                <a:gd name="T2" fmla="*/ 171 w 368"/>
                <a:gd name="T3" fmla="*/ 340 h 422"/>
                <a:gd name="T4" fmla="*/ 117 w 368"/>
                <a:gd name="T5" fmla="*/ 304 h 422"/>
                <a:gd name="T6" fmla="*/ 73 w 368"/>
                <a:gd name="T7" fmla="*/ 265 h 422"/>
                <a:gd name="T8" fmla="*/ 31 w 368"/>
                <a:gd name="T9" fmla="*/ 219 h 422"/>
                <a:gd name="T10" fmla="*/ 9 w 368"/>
                <a:gd name="T11" fmla="*/ 179 h 422"/>
                <a:gd name="T12" fmla="*/ 0 w 368"/>
                <a:gd name="T13" fmla="*/ 137 h 422"/>
                <a:gd name="T14" fmla="*/ 2 w 368"/>
                <a:gd name="T15" fmla="*/ 95 h 422"/>
                <a:gd name="T16" fmla="*/ 19 w 368"/>
                <a:gd name="T17" fmla="*/ 51 h 422"/>
                <a:gd name="T18" fmla="*/ 44 w 368"/>
                <a:gd name="T19" fmla="*/ 0 h 422"/>
                <a:gd name="T20" fmla="*/ 120 w 368"/>
                <a:gd name="T21" fmla="*/ 52 h 422"/>
                <a:gd name="T22" fmla="*/ 95 w 368"/>
                <a:gd name="T23" fmla="*/ 98 h 422"/>
                <a:gd name="T24" fmla="*/ 95 w 368"/>
                <a:gd name="T25" fmla="*/ 143 h 422"/>
                <a:gd name="T26" fmla="*/ 122 w 368"/>
                <a:gd name="T27" fmla="*/ 191 h 422"/>
                <a:gd name="T28" fmla="*/ 162 w 368"/>
                <a:gd name="T29" fmla="*/ 235 h 422"/>
                <a:gd name="T30" fmla="*/ 223 w 368"/>
                <a:gd name="T31" fmla="*/ 284 h 422"/>
                <a:gd name="T32" fmla="*/ 290 w 368"/>
                <a:gd name="T33" fmla="*/ 317 h 422"/>
                <a:gd name="T34" fmla="*/ 332 w 368"/>
                <a:gd name="T35" fmla="*/ 351 h 422"/>
                <a:gd name="T36" fmla="*/ 351 w 368"/>
                <a:gd name="T37" fmla="*/ 378 h 422"/>
                <a:gd name="T38" fmla="*/ 367 w 368"/>
                <a:gd name="T39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422">
                  <a:moveTo>
                    <a:pt x="367" y="421"/>
                  </a:moveTo>
                  <a:lnTo>
                    <a:pt x="171" y="340"/>
                  </a:lnTo>
                  <a:lnTo>
                    <a:pt x="117" y="304"/>
                  </a:lnTo>
                  <a:lnTo>
                    <a:pt x="73" y="265"/>
                  </a:lnTo>
                  <a:lnTo>
                    <a:pt x="31" y="219"/>
                  </a:lnTo>
                  <a:lnTo>
                    <a:pt x="9" y="179"/>
                  </a:lnTo>
                  <a:lnTo>
                    <a:pt x="0" y="137"/>
                  </a:lnTo>
                  <a:lnTo>
                    <a:pt x="2" y="95"/>
                  </a:lnTo>
                  <a:lnTo>
                    <a:pt x="19" y="51"/>
                  </a:lnTo>
                  <a:lnTo>
                    <a:pt x="44" y="0"/>
                  </a:lnTo>
                  <a:lnTo>
                    <a:pt x="120" y="52"/>
                  </a:lnTo>
                  <a:lnTo>
                    <a:pt x="95" y="98"/>
                  </a:lnTo>
                  <a:lnTo>
                    <a:pt x="95" y="143"/>
                  </a:lnTo>
                  <a:lnTo>
                    <a:pt x="122" y="191"/>
                  </a:lnTo>
                  <a:lnTo>
                    <a:pt x="162" y="235"/>
                  </a:lnTo>
                  <a:lnTo>
                    <a:pt x="223" y="284"/>
                  </a:lnTo>
                  <a:lnTo>
                    <a:pt x="290" y="317"/>
                  </a:lnTo>
                  <a:lnTo>
                    <a:pt x="332" y="351"/>
                  </a:lnTo>
                  <a:lnTo>
                    <a:pt x="351" y="378"/>
                  </a:lnTo>
                  <a:lnTo>
                    <a:pt x="367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2432" y="1792"/>
              <a:ext cx="989" cy="1439"/>
            </a:xfrm>
            <a:custGeom>
              <a:avLst/>
              <a:gdLst>
                <a:gd name="T0" fmla="*/ 525 w 989"/>
                <a:gd name="T1" fmla="*/ 1438 h 1439"/>
                <a:gd name="T2" fmla="*/ 582 w 989"/>
                <a:gd name="T3" fmla="*/ 1409 h 1439"/>
                <a:gd name="T4" fmla="*/ 647 w 989"/>
                <a:gd name="T5" fmla="*/ 1355 h 1439"/>
                <a:gd name="T6" fmla="*/ 670 w 989"/>
                <a:gd name="T7" fmla="*/ 1304 h 1439"/>
                <a:gd name="T8" fmla="*/ 686 w 989"/>
                <a:gd name="T9" fmla="*/ 1255 h 1439"/>
                <a:gd name="T10" fmla="*/ 677 w 989"/>
                <a:gd name="T11" fmla="*/ 1198 h 1439"/>
                <a:gd name="T12" fmla="*/ 637 w 989"/>
                <a:gd name="T13" fmla="*/ 1125 h 1439"/>
                <a:gd name="T14" fmla="*/ 609 w 989"/>
                <a:gd name="T15" fmla="*/ 1092 h 1439"/>
                <a:gd name="T16" fmla="*/ 569 w 989"/>
                <a:gd name="T17" fmla="*/ 1063 h 1439"/>
                <a:gd name="T18" fmla="*/ 259 w 989"/>
                <a:gd name="T19" fmla="*/ 905 h 1439"/>
                <a:gd name="T20" fmla="*/ 201 w 989"/>
                <a:gd name="T21" fmla="*/ 863 h 1439"/>
                <a:gd name="T22" fmla="*/ 177 w 989"/>
                <a:gd name="T23" fmla="*/ 843 h 1439"/>
                <a:gd name="T24" fmla="*/ 160 w 989"/>
                <a:gd name="T25" fmla="*/ 800 h 1439"/>
                <a:gd name="T26" fmla="*/ 171 w 989"/>
                <a:gd name="T27" fmla="*/ 766 h 1439"/>
                <a:gd name="T28" fmla="*/ 215 w 989"/>
                <a:gd name="T29" fmla="*/ 738 h 1439"/>
                <a:gd name="T30" fmla="*/ 294 w 989"/>
                <a:gd name="T31" fmla="*/ 709 h 1439"/>
                <a:gd name="T32" fmla="*/ 780 w 989"/>
                <a:gd name="T33" fmla="*/ 521 h 1439"/>
                <a:gd name="T34" fmla="*/ 856 w 989"/>
                <a:gd name="T35" fmla="*/ 471 h 1439"/>
                <a:gd name="T36" fmla="*/ 918 w 989"/>
                <a:gd name="T37" fmla="*/ 417 h 1439"/>
                <a:gd name="T38" fmla="*/ 953 w 989"/>
                <a:gd name="T39" fmla="*/ 379 h 1439"/>
                <a:gd name="T40" fmla="*/ 984 w 989"/>
                <a:gd name="T41" fmla="*/ 334 h 1439"/>
                <a:gd name="T42" fmla="*/ 988 w 989"/>
                <a:gd name="T43" fmla="*/ 274 h 1439"/>
                <a:gd name="T44" fmla="*/ 972 w 989"/>
                <a:gd name="T45" fmla="*/ 214 h 1439"/>
                <a:gd name="T46" fmla="*/ 953 w 989"/>
                <a:gd name="T47" fmla="*/ 167 h 1439"/>
                <a:gd name="T48" fmla="*/ 920 w 989"/>
                <a:gd name="T49" fmla="*/ 126 h 1439"/>
                <a:gd name="T50" fmla="*/ 875 w 989"/>
                <a:gd name="T51" fmla="*/ 85 h 1439"/>
                <a:gd name="T52" fmla="*/ 828 w 989"/>
                <a:gd name="T53" fmla="*/ 50 h 1439"/>
                <a:gd name="T54" fmla="*/ 803 w 989"/>
                <a:gd name="T55" fmla="*/ 29 h 1439"/>
                <a:gd name="T56" fmla="*/ 756 w 989"/>
                <a:gd name="T57" fmla="*/ 0 h 1439"/>
                <a:gd name="T58" fmla="*/ 588 w 989"/>
                <a:gd name="T59" fmla="*/ 61 h 1439"/>
                <a:gd name="T60" fmla="*/ 649 w 989"/>
                <a:gd name="T61" fmla="*/ 104 h 1439"/>
                <a:gd name="T62" fmla="*/ 694 w 989"/>
                <a:gd name="T63" fmla="*/ 145 h 1439"/>
                <a:gd name="T64" fmla="*/ 739 w 989"/>
                <a:gd name="T65" fmla="*/ 182 h 1439"/>
                <a:gd name="T66" fmla="*/ 780 w 989"/>
                <a:gd name="T67" fmla="*/ 223 h 1439"/>
                <a:gd name="T68" fmla="*/ 803 w 989"/>
                <a:gd name="T69" fmla="*/ 272 h 1439"/>
                <a:gd name="T70" fmla="*/ 787 w 989"/>
                <a:gd name="T71" fmla="*/ 323 h 1439"/>
                <a:gd name="T72" fmla="*/ 729 w 989"/>
                <a:gd name="T73" fmla="*/ 369 h 1439"/>
                <a:gd name="T74" fmla="*/ 639 w 989"/>
                <a:gd name="T75" fmla="*/ 413 h 1439"/>
                <a:gd name="T76" fmla="*/ 212 w 989"/>
                <a:gd name="T77" fmla="*/ 589 h 1439"/>
                <a:gd name="T78" fmla="*/ 160 w 989"/>
                <a:gd name="T79" fmla="*/ 608 h 1439"/>
                <a:gd name="T80" fmla="*/ 88 w 989"/>
                <a:gd name="T81" fmla="*/ 653 h 1439"/>
                <a:gd name="T82" fmla="*/ 43 w 989"/>
                <a:gd name="T83" fmla="*/ 698 h 1439"/>
                <a:gd name="T84" fmla="*/ 9 w 989"/>
                <a:gd name="T85" fmla="*/ 755 h 1439"/>
                <a:gd name="T86" fmla="*/ 0 w 989"/>
                <a:gd name="T87" fmla="*/ 820 h 1439"/>
                <a:gd name="T88" fmla="*/ 10 w 989"/>
                <a:gd name="T89" fmla="*/ 872 h 1439"/>
                <a:gd name="T90" fmla="*/ 40 w 989"/>
                <a:gd name="T91" fmla="*/ 914 h 1439"/>
                <a:gd name="T92" fmla="*/ 84 w 989"/>
                <a:gd name="T93" fmla="*/ 949 h 1439"/>
                <a:gd name="T94" fmla="*/ 159 w 989"/>
                <a:gd name="T95" fmla="*/ 999 h 1439"/>
                <a:gd name="T96" fmla="*/ 487 w 989"/>
                <a:gd name="T97" fmla="*/ 1164 h 1439"/>
                <a:gd name="T98" fmla="*/ 530 w 989"/>
                <a:gd name="T99" fmla="*/ 1197 h 1439"/>
                <a:gd name="T100" fmla="*/ 569 w 989"/>
                <a:gd name="T101" fmla="*/ 1236 h 1439"/>
                <a:gd name="T102" fmla="*/ 557 w 989"/>
                <a:gd name="T103" fmla="*/ 1292 h 1439"/>
                <a:gd name="T104" fmla="*/ 502 w 989"/>
                <a:gd name="T105" fmla="*/ 1354 h 1439"/>
                <a:gd name="T106" fmla="*/ 434 w 989"/>
                <a:gd name="T107" fmla="*/ 1394 h 1439"/>
                <a:gd name="T108" fmla="*/ 525 w 989"/>
                <a:gd name="T109" fmla="*/ 1438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9" h="1439">
                  <a:moveTo>
                    <a:pt x="525" y="1438"/>
                  </a:moveTo>
                  <a:lnTo>
                    <a:pt x="582" y="1409"/>
                  </a:lnTo>
                  <a:lnTo>
                    <a:pt x="647" y="1355"/>
                  </a:lnTo>
                  <a:lnTo>
                    <a:pt x="670" y="1304"/>
                  </a:lnTo>
                  <a:lnTo>
                    <a:pt x="686" y="1255"/>
                  </a:lnTo>
                  <a:lnTo>
                    <a:pt x="677" y="1198"/>
                  </a:lnTo>
                  <a:lnTo>
                    <a:pt x="637" y="1125"/>
                  </a:lnTo>
                  <a:lnTo>
                    <a:pt x="609" y="1092"/>
                  </a:lnTo>
                  <a:lnTo>
                    <a:pt x="569" y="1063"/>
                  </a:lnTo>
                  <a:lnTo>
                    <a:pt x="259" y="905"/>
                  </a:lnTo>
                  <a:lnTo>
                    <a:pt x="201" y="863"/>
                  </a:lnTo>
                  <a:lnTo>
                    <a:pt x="177" y="843"/>
                  </a:lnTo>
                  <a:lnTo>
                    <a:pt x="160" y="800"/>
                  </a:lnTo>
                  <a:lnTo>
                    <a:pt x="171" y="766"/>
                  </a:lnTo>
                  <a:lnTo>
                    <a:pt x="215" y="738"/>
                  </a:lnTo>
                  <a:lnTo>
                    <a:pt x="294" y="709"/>
                  </a:lnTo>
                  <a:lnTo>
                    <a:pt x="780" y="521"/>
                  </a:lnTo>
                  <a:lnTo>
                    <a:pt x="856" y="471"/>
                  </a:lnTo>
                  <a:lnTo>
                    <a:pt x="918" y="417"/>
                  </a:lnTo>
                  <a:lnTo>
                    <a:pt x="953" y="379"/>
                  </a:lnTo>
                  <a:lnTo>
                    <a:pt x="984" y="334"/>
                  </a:lnTo>
                  <a:lnTo>
                    <a:pt x="988" y="274"/>
                  </a:lnTo>
                  <a:lnTo>
                    <a:pt x="972" y="214"/>
                  </a:lnTo>
                  <a:lnTo>
                    <a:pt x="953" y="167"/>
                  </a:lnTo>
                  <a:lnTo>
                    <a:pt x="920" y="126"/>
                  </a:lnTo>
                  <a:lnTo>
                    <a:pt x="875" y="85"/>
                  </a:lnTo>
                  <a:lnTo>
                    <a:pt x="828" y="50"/>
                  </a:lnTo>
                  <a:lnTo>
                    <a:pt x="803" y="29"/>
                  </a:lnTo>
                  <a:lnTo>
                    <a:pt x="756" y="0"/>
                  </a:lnTo>
                  <a:lnTo>
                    <a:pt x="588" y="61"/>
                  </a:lnTo>
                  <a:lnTo>
                    <a:pt x="649" y="104"/>
                  </a:lnTo>
                  <a:lnTo>
                    <a:pt x="694" y="145"/>
                  </a:lnTo>
                  <a:lnTo>
                    <a:pt x="739" y="182"/>
                  </a:lnTo>
                  <a:lnTo>
                    <a:pt x="780" y="223"/>
                  </a:lnTo>
                  <a:lnTo>
                    <a:pt x="803" y="272"/>
                  </a:lnTo>
                  <a:lnTo>
                    <a:pt x="787" y="323"/>
                  </a:lnTo>
                  <a:lnTo>
                    <a:pt x="729" y="369"/>
                  </a:lnTo>
                  <a:lnTo>
                    <a:pt x="639" y="413"/>
                  </a:lnTo>
                  <a:lnTo>
                    <a:pt x="212" y="589"/>
                  </a:lnTo>
                  <a:lnTo>
                    <a:pt x="160" y="608"/>
                  </a:lnTo>
                  <a:lnTo>
                    <a:pt x="88" y="653"/>
                  </a:lnTo>
                  <a:lnTo>
                    <a:pt x="43" y="698"/>
                  </a:lnTo>
                  <a:lnTo>
                    <a:pt x="9" y="755"/>
                  </a:lnTo>
                  <a:lnTo>
                    <a:pt x="0" y="820"/>
                  </a:lnTo>
                  <a:lnTo>
                    <a:pt x="10" y="872"/>
                  </a:lnTo>
                  <a:lnTo>
                    <a:pt x="40" y="914"/>
                  </a:lnTo>
                  <a:lnTo>
                    <a:pt x="84" y="949"/>
                  </a:lnTo>
                  <a:lnTo>
                    <a:pt x="159" y="999"/>
                  </a:lnTo>
                  <a:lnTo>
                    <a:pt x="487" y="1164"/>
                  </a:lnTo>
                  <a:lnTo>
                    <a:pt x="530" y="1197"/>
                  </a:lnTo>
                  <a:lnTo>
                    <a:pt x="569" y="1236"/>
                  </a:lnTo>
                  <a:lnTo>
                    <a:pt x="557" y="1292"/>
                  </a:lnTo>
                  <a:lnTo>
                    <a:pt x="502" y="1354"/>
                  </a:lnTo>
                  <a:lnTo>
                    <a:pt x="434" y="1394"/>
                  </a:lnTo>
                  <a:lnTo>
                    <a:pt x="525" y="14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2100" y="1162"/>
              <a:ext cx="669" cy="582"/>
            </a:xfrm>
            <a:custGeom>
              <a:avLst/>
              <a:gdLst>
                <a:gd name="T0" fmla="*/ 668 w 669"/>
                <a:gd name="T1" fmla="*/ 553 h 582"/>
                <a:gd name="T2" fmla="*/ 668 w 669"/>
                <a:gd name="T3" fmla="*/ 450 h 582"/>
                <a:gd name="T4" fmla="*/ 562 w 669"/>
                <a:gd name="T5" fmla="*/ 435 h 582"/>
                <a:gd name="T6" fmla="*/ 448 w 669"/>
                <a:gd name="T7" fmla="*/ 420 h 582"/>
                <a:gd name="T8" fmla="*/ 367 w 669"/>
                <a:gd name="T9" fmla="*/ 400 h 582"/>
                <a:gd name="T10" fmla="*/ 314 w 669"/>
                <a:gd name="T11" fmla="*/ 378 h 582"/>
                <a:gd name="T12" fmla="*/ 257 w 669"/>
                <a:gd name="T13" fmla="*/ 349 h 582"/>
                <a:gd name="T14" fmla="*/ 220 w 669"/>
                <a:gd name="T15" fmla="*/ 314 h 582"/>
                <a:gd name="T16" fmla="*/ 193 w 669"/>
                <a:gd name="T17" fmla="*/ 274 h 582"/>
                <a:gd name="T18" fmla="*/ 180 w 669"/>
                <a:gd name="T19" fmla="*/ 231 h 582"/>
                <a:gd name="T20" fmla="*/ 180 w 669"/>
                <a:gd name="T21" fmla="*/ 189 h 582"/>
                <a:gd name="T22" fmla="*/ 193 w 669"/>
                <a:gd name="T23" fmla="*/ 165 h 582"/>
                <a:gd name="T24" fmla="*/ 209 w 669"/>
                <a:gd name="T25" fmla="*/ 143 h 582"/>
                <a:gd name="T26" fmla="*/ 255 w 669"/>
                <a:gd name="T27" fmla="*/ 127 h 582"/>
                <a:gd name="T28" fmla="*/ 297 w 669"/>
                <a:gd name="T29" fmla="*/ 127 h 582"/>
                <a:gd name="T30" fmla="*/ 345 w 669"/>
                <a:gd name="T31" fmla="*/ 141 h 582"/>
                <a:gd name="T32" fmla="*/ 396 w 669"/>
                <a:gd name="T33" fmla="*/ 156 h 582"/>
                <a:gd name="T34" fmla="*/ 448 w 669"/>
                <a:gd name="T35" fmla="*/ 163 h 582"/>
                <a:gd name="T36" fmla="*/ 477 w 669"/>
                <a:gd name="T37" fmla="*/ 125 h 582"/>
                <a:gd name="T38" fmla="*/ 464 w 669"/>
                <a:gd name="T39" fmla="*/ 86 h 582"/>
                <a:gd name="T40" fmla="*/ 415 w 669"/>
                <a:gd name="T41" fmla="*/ 42 h 582"/>
                <a:gd name="T42" fmla="*/ 363 w 669"/>
                <a:gd name="T43" fmla="*/ 18 h 582"/>
                <a:gd name="T44" fmla="*/ 319 w 669"/>
                <a:gd name="T45" fmla="*/ 7 h 582"/>
                <a:gd name="T46" fmla="*/ 273 w 669"/>
                <a:gd name="T47" fmla="*/ 2 h 582"/>
                <a:gd name="T48" fmla="*/ 222 w 669"/>
                <a:gd name="T49" fmla="*/ 0 h 582"/>
                <a:gd name="T50" fmla="*/ 176 w 669"/>
                <a:gd name="T51" fmla="*/ 4 h 582"/>
                <a:gd name="T52" fmla="*/ 136 w 669"/>
                <a:gd name="T53" fmla="*/ 15 h 582"/>
                <a:gd name="T54" fmla="*/ 86 w 669"/>
                <a:gd name="T55" fmla="*/ 33 h 582"/>
                <a:gd name="T56" fmla="*/ 50 w 669"/>
                <a:gd name="T57" fmla="*/ 66 h 582"/>
                <a:gd name="T58" fmla="*/ 22 w 669"/>
                <a:gd name="T59" fmla="*/ 99 h 582"/>
                <a:gd name="T60" fmla="*/ 6 w 669"/>
                <a:gd name="T61" fmla="*/ 145 h 582"/>
                <a:gd name="T62" fmla="*/ 0 w 669"/>
                <a:gd name="T63" fmla="*/ 189 h 582"/>
                <a:gd name="T64" fmla="*/ 9 w 669"/>
                <a:gd name="T65" fmla="*/ 237 h 582"/>
                <a:gd name="T66" fmla="*/ 22 w 669"/>
                <a:gd name="T67" fmla="*/ 285 h 582"/>
                <a:gd name="T68" fmla="*/ 50 w 669"/>
                <a:gd name="T69" fmla="*/ 330 h 582"/>
                <a:gd name="T70" fmla="*/ 81 w 669"/>
                <a:gd name="T71" fmla="*/ 375 h 582"/>
                <a:gd name="T72" fmla="*/ 125 w 669"/>
                <a:gd name="T73" fmla="*/ 419 h 582"/>
                <a:gd name="T74" fmla="*/ 169 w 669"/>
                <a:gd name="T75" fmla="*/ 457 h 582"/>
                <a:gd name="T76" fmla="*/ 217 w 669"/>
                <a:gd name="T77" fmla="*/ 488 h 582"/>
                <a:gd name="T78" fmla="*/ 266 w 669"/>
                <a:gd name="T79" fmla="*/ 514 h 582"/>
                <a:gd name="T80" fmla="*/ 310 w 669"/>
                <a:gd name="T81" fmla="*/ 534 h 582"/>
                <a:gd name="T82" fmla="*/ 369 w 669"/>
                <a:gd name="T83" fmla="*/ 549 h 582"/>
                <a:gd name="T84" fmla="*/ 437 w 669"/>
                <a:gd name="T85" fmla="*/ 568 h 582"/>
                <a:gd name="T86" fmla="*/ 516 w 669"/>
                <a:gd name="T87" fmla="*/ 581 h 582"/>
                <a:gd name="T88" fmla="*/ 595 w 669"/>
                <a:gd name="T89" fmla="*/ 577 h 582"/>
                <a:gd name="T90" fmla="*/ 668 w 669"/>
                <a:gd name="T91" fmla="*/ 55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9" h="582">
                  <a:moveTo>
                    <a:pt x="668" y="553"/>
                  </a:moveTo>
                  <a:lnTo>
                    <a:pt x="668" y="450"/>
                  </a:lnTo>
                  <a:lnTo>
                    <a:pt x="562" y="435"/>
                  </a:lnTo>
                  <a:lnTo>
                    <a:pt x="448" y="420"/>
                  </a:lnTo>
                  <a:lnTo>
                    <a:pt x="367" y="400"/>
                  </a:lnTo>
                  <a:lnTo>
                    <a:pt x="314" y="378"/>
                  </a:lnTo>
                  <a:lnTo>
                    <a:pt x="257" y="349"/>
                  </a:lnTo>
                  <a:lnTo>
                    <a:pt x="220" y="314"/>
                  </a:lnTo>
                  <a:lnTo>
                    <a:pt x="193" y="274"/>
                  </a:lnTo>
                  <a:lnTo>
                    <a:pt x="180" y="231"/>
                  </a:lnTo>
                  <a:lnTo>
                    <a:pt x="180" y="189"/>
                  </a:lnTo>
                  <a:lnTo>
                    <a:pt x="193" y="165"/>
                  </a:lnTo>
                  <a:lnTo>
                    <a:pt x="209" y="143"/>
                  </a:lnTo>
                  <a:lnTo>
                    <a:pt x="255" y="127"/>
                  </a:lnTo>
                  <a:lnTo>
                    <a:pt x="297" y="127"/>
                  </a:lnTo>
                  <a:lnTo>
                    <a:pt x="345" y="141"/>
                  </a:lnTo>
                  <a:lnTo>
                    <a:pt x="396" y="156"/>
                  </a:lnTo>
                  <a:lnTo>
                    <a:pt x="448" y="163"/>
                  </a:lnTo>
                  <a:lnTo>
                    <a:pt x="477" y="125"/>
                  </a:lnTo>
                  <a:lnTo>
                    <a:pt x="464" y="86"/>
                  </a:lnTo>
                  <a:lnTo>
                    <a:pt x="415" y="42"/>
                  </a:lnTo>
                  <a:lnTo>
                    <a:pt x="363" y="18"/>
                  </a:lnTo>
                  <a:lnTo>
                    <a:pt x="319" y="7"/>
                  </a:lnTo>
                  <a:lnTo>
                    <a:pt x="273" y="2"/>
                  </a:lnTo>
                  <a:lnTo>
                    <a:pt x="222" y="0"/>
                  </a:lnTo>
                  <a:lnTo>
                    <a:pt x="176" y="4"/>
                  </a:lnTo>
                  <a:lnTo>
                    <a:pt x="136" y="15"/>
                  </a:lnTo>
                  <a:lnTo>
                    <a:pt x="86" y="33"/>
                  </a:lnTo>
                  <a:lnTo>
                    <a:pt x="50" y="66"/>
                  </a:lnTo>
                  <a:lnTo>
                    <a:pt x="22" y="99"/>
                  </a:lnTo>
                  <a:lnTo>
                    <a:pt x="6" y="145"/>
                  </a:lnTo>
                  <a:lnTo>
                    <a:pt x="0" y="189"/>
                  </a:lnTo>
                  <a:lnTo>
                    <a:pt x="9" y="237"/>
                  </a:lnTo>
                  <a:lnTo>
                    <a:pt x="22" y="285"/>
                  </a:lnTo>
                  <a:lnTo>
                    <a:pt x="50" y="330"/>
                  </a:lnTo>
                  <a:lnTo>
                    <a:pt x="81" y="375"/>
                  </a:lnTo>
                  <a:lnTo>
                    <a:pt x="125" y="419"/>
                  </a:lnTo>
                  <a:lnTo>
                    <a:pt x="169" y="457"/>
                  </a:lnTo>
                  <a:lnTo>
                    <a:pt x="217" y="488"/>
                  </a:lnTo>
                  <a:lnTo>
                    <a:pt x="266" y="514"/>
                  </a:lnTo>
                  <a:lnTo>
                    <a:pt x="310" y="534"/>
                  </a:lnTo>
                  <a:lnTo>
                    <a:pt x="369" y="549"/>
                  </a:lnTo>
                  <a:lnTo>
                    <a:pt x="437" y="568"/>
                  </a:lnTo>
                  <a:lnTo>
                    <a:pt x="516" y="581"/>
                  </a:lnTo>
                  <a:lnTo>
                    <a:pt x="595" y="577"/>
                  </a:lnTo>
                  <a:lnTo>
                    <a:pt x="668" y="5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1365" y="583"/>
              <a:ext cx="1413" cy="549"/>
            </a:xfrm>
            <a:custGeom>
              <a:avLst/>
              <a:gdLst>
                <a:gd name="T0" fmla="*/ 1412 w 1413"/>
                <a:gd name="T1" fmla="*/ 548 h 549"/>
                <a:gd name="T2" fmla="*/ 1316 w 1413"/>
                <a:gd name="T3" fmla="*/ 537 h 549"/>
                <a:gd name="T4" fmla="*/ 1237 w 1413"/>
                <a:gd name="T5" fmla="*/ 524 h 549"/>
                <a:gd name="T6" fmla="*/ 1179 w 1413"/>
                <a:gd name="T7" fmla="*/ 511 h 549"/>
                <a:gd name="T8" fmla="*/ 1118 w 1413"/>
                <a:gd name="T9" fmla="*/ 499 h 549"/>
                <a:gd name="T10" fmla="*/ 1060 w 1413"/>
                <a:gd name="T11" fmla="*/ 493 h 549"/>
                <a:gd name="T12" fmla="*/ 1000 w 1413"/>
                <a:gd name="T13" fmla="*/ 495 h 549"/>
                <a:gd name="T14" fmla="*/ 939 w 1413"/>
                <a:gd name="T15" fmla="*/ 499 h 549"/>
                <a:gd name="T16" fmla="*/ 894 w 1413"/>
                <a:gd name="T17" fmla="*/ 482 h 549"/>
                <a:gd name="T18" fmla="*/ 962 w 1413"/>
                <a:gd name="T19" fmla="*/ 440 h 549"/>
                <a:gd name="T20" fmla="*/ 1005 w 1413"/>
                <a:gd name="T21" fmla="*/ 411 h 549"/>
                <a:gd name="T22" fmla="*/ 1043 w 1413"/>
                <a:gd name="T23" fmla="*/ 381 h 549"/>
                <a:gd name="T24" fmla="*/ 1069 w 1413"/>
                <a:gd name="T25" fmla="*/ 348 h 549"/>
                <a:gd name="T26" fmla="*/ 962 w 1413"/>
                <a:gd name="T27" fmla="*/ 383 h 549"/>
                <a:gd name="T28" fmla="*/ 855 w 1413"/>
                <a:gd name="T29" fmla="*/ 418 h 549"/>
                <a:gd name="T30" fmla="*/ 783 w 1413"/>
                <a:gd name="T31" fmla="*/ 436 h 549"/>
                <a:gd name="T32" fmla="*/ 670 w 1413"/>
                <a:gd name="T33" fmla="*/ 449 h 549"/>
                <a:gd name="T34" fmla="*/ 597 w 1413"/>
                <a:gd name="T35" fmla="*/ 449 h 549"/>
                <a:gd name="T36" fmla="*/ 531 w 1413"/>
                <a:gd name="T37" fmla="*/ 444 h 549"/>
                <a:gd name="T38" fmla="*/ 486 w 1413"/>
                <a:gd name="T39" fmla="*/ 427 h 549"/>
                <a:gd name="T40" fmla="*/ 459 w 1413"/>
                <a:gd name="T41" fmla="*/ 407 h 549"/>
                <a:gd name="T42" fmla="*/ 527 w 1413"/>
                <a:gd name="T43" fmla="*/ 389 h 549"/>
                <a:gd name="T44" fmla="*/ 572 w 1413"/>
                <a:gd name="T45" fmla="*/ 365 h 549"/>
                <a:gd name="T46" fmla="*/ 599 w 1413"/>
                <a:gd name="T47" fmla="*/ 339 h 549"/>
                <a:gd name="T48" fmla="*/ 634 w 1413"/>
                <a:gd name="T49" fmla="*/ 308 h 549"/>
                <a:gd name="T50" fmla="*/ 544 w 1413"/>
                <a:gd name="T51" fmla="*/ 334 h 549"/>
                <a:gd name="T52" fmla="*/ 463 w 1413"/>
                <a:gd name="T53" fmla="*/ 348 h 549"/>
                <a:gd name="T54" fmla="*/ 378 w 1413"/>
                <a:gd name="T55" fmla="*/ 356 h 549"/>
                <a:gd name="T56" fmla="*/ 303 w 1413"/>
                <a:gd name="T57" fmla="*/ 352 h 549"/>
                <a:gd name="T58" fmla="*/ 254 w 1413"/>
                <a:gd name="T59" fmla="*/ 334 h 549"/>
                <a:gd name="T60" fmla="*/ 233 w 1413"/>
                <a:gd name="T61" fmla="*/ 312 h 549"/>
                <a:gd name="T62" fmla="*/ 281 w 1413"/>
                <a:gd name="T63" fmla="*/ 291 h 549"/>
                <a:gd name="T64" fmla="*/ 313 w 1413"/>
                <a:gd name="T65" fmla="*/ 269 h 549"/>
                <a:gd name="T66" fmla="*/ 341 w 1413"/>
                <a:gd name="T67" fmla="*/ 244 h 549"/>
                <a:gd name="T68" fmla="*/ 339 w 1413"/>
                <a:gd name="T69" fmla="*/ 229 h 549"/>
                <a:gd name="T70" fmla="*/ 262 w 1413"/>
                <a:gd name="T71" fmla="*/ 246 h 549"/>
                <a:gd name="T72" fmla="*/ 179 w 1413"/>
                <a:gd name="T73" fmla="*/ 255 h 549"/>
                <a:gd name="T74" fmla="*/ 109 w 1413"/>
                <a:gd name="T75" fmla="*/ 254 h 549"/>
                <a:gd name="T76" fmla="*/ 51 w 1413"/>
                <a:gd name="T77" fmla="*/ 244 h 549"/>
                <a:gd name="T78" fmla="*/ 19 w 1413"/>
                <a:gd name="T79" fmla="*/ 229 h 549"/>
                <a:gd name="T80" fmla="*/ 0 w 1413"/>
                <a:gd name="T81" fmla="*/ 205 h 549"/>
                <a:gd name="T82" fmla="*/ 120 w 1413"/>
                <a:gd name="T83" fmla="*/ 187 h 549"/>
                <a:gd name="T84" fmla="*/ 309 w 1413"/>
                <a:gd name="T85" fmla="*/ 156 h 549"/>
                <a:gd name="T86" fmla="*/ 544 w 1413"/>
                <a:gd name="T87" fmla="*/ 119 h 549"/>
                <a:gd name="T88" fmla="*/ 742 w 1413"/>
                <a:gd name="T89" fmla="*/ 71 h 549"/>
                <a:gd name="T90" fmla="*/ 926 w 1413"/>
                <a:gd name="T91" fmla="*/ 26 h 549"/>
                <a:gd name="T92" fmla="*/ 1020 w 1413"/>
                <a:gd name="T93" fmla="*/ 9 h 549"/>
                <a:gd name="T94" fmla="*/ 1098 w 1413"/>
                <a:gd name="T95" fmla="*/ 0 h 549"/>
                <a:gd name="T96" fmla="*/ 1165 w 1413"/>
                <a:gd name="T97" fmla="*/ 2 h 549"/>
                <a:gd name="T98" fmla="*/ 1211 w 1413"/>
                <a:gd name="T99" fmla="*/ 7 h 549"/>
                <a:gd name="T100" fmla="*/ 1254 w 1413"/>
                <a:gd name="T101" fmla="*/ 27 h 549"/>
                <a:gd name="T102" fmla="*/ 1288 w 1413"/>
                <a:gd name="T103" fmla="*/ 71 h 549"/>
                <a:gd name="T104" fmla="*/ 1301 w 1413"/>
                <a:gd name="T105" fmla="*/ 117 h 549"/>
                <a:gd name="T106" fmla="*/ 1316 w 1413"/>
                <a:gd name="T107" fmla="*/ 148 h 549"/>
                <a:gd name="T108" fmla="*/ 1344 w 1413"/>
                <a:gd name="T109" fmla="*/ 159 h 549"/>
                <a:gd name="T110" fmla="*/ 1384 w 1413"/>
                <a:gd name="T111" fmla="*/ 156 h 549"/>
                <a:gd name="T112" fmla="*/ 1412 w 1413"/>
                <a:gd name="T113" fmla="*/ 145 h 549"/>
                <a:gd name="T114" fmla="*/ 1412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1412" y="548"/>
                  </a:moveTo>
                  <a:lnTo>
                    <a:pt x="1316" y="537"/>
                  </a:lnTo>
                  <a:lnTo>
                    <a:pt x="1237" y="524"/>
                  </a:lnTo>
                  <a:lnTo>
                    <a:pt x="1179" y="511"/>
                  </a:lnTo>
                  <a:lnTo>
                    <a:pt x="1118" y="499"/>
                  </a:lnTo>
                  <a:lnTo>
                    <a:pt x="1060" y="493"/>
                  </a:lnTo>
                  <a:lnTo>
                    <a:pt x="1000" y="495"/>
                  </a:lnTo>
                  <a:lnTo>
                    <a:pt x="939" y="499"/>
                  </a:lnTo>
                  <a:lnTo>
                    <a:pt x="894" y="482"/>
                  </a:lnTo>
                  <a:lnTo>
                    <a:pt x="962" y="440"/>
                  </a:lnTo>
                  <a:lnTo>
                    <a:pt x="1005" y="411"/>
                  </a:lnTo>
                  <a:lnTo>
                    <a:pt x="1043" y="381"/>
                  </a:lnTo>
                  <a:lnTo>
                    <a:pt x="1069" y="348"/>
                  </a:lnTo>
                  <a:lnTo>
                    <a:pt x="962" y="383"/>
                  </a:lnTo>
                  <a:lnTo>
                    <a:pt x="855" y="418"/>
                  </a:lnTo>
                  <a:lnTo>
                    <a:pt x="783" y="436"/>
                  </a:lnTo>
                  <a:lnTo>
                    <a:pt x="670" y="449"/>
                  </a:lnTo>
                  <a:lnTo>
                    <a:pt x="597" y="449"/>
                  </a:lnTo>
                  <a:lnTo>
                    <a:pt x="531" y="444"/>
                  </a:lnTo>
                  <a:lnTo>
                    <a:pt x="486" y="427"/>
                  </a:lnTo>
                  <a:lnTo>
                    <a:pt x="459" y="407"/>
                  </a:lnTo>
                  <a:lnTo>
                    <a:pt x="527" y="389"/>
                  </a:lnTo>
                  <a:lnTo>
                    <a:pt x="572" y="365"/>
                  </a:lnTo>
                  <a:lnTo>
                    <a:pt x="599" y="339"/>
                  </a:lnTo>
                  <a:lnTo>
                    <a:pt x="634" y="308"/>
                  </a:lnTo>
                  <a:lnTo>
                    <a:pt x="544" y="334"/>
                  </a:lnTo>
                  <a:lnTo>
                    <a:pt x="463" y="348"/>
                  </a:lnTo>
                  <a:lnTo>
                    <a:pt x="378" y="356"/>
                  </a:lnTo>
                  <a:lnTo>
                    <a:pt x="303" y="352"/>
                  </a:lnTo>
                  <a:lnTo>
                    <a:pt x="254" y="334"/>
                  </a:lnTo>
                  <a:lnTo>
                    <a:pt x="233" y="312"/>
                  </a:lnTo>
                  <a:lnTo>
                    <a:pt x="281" y="291"/>
                  </a:lnTo>
                  <a:lnTo>
                    <a:pt x="313" y="269"/>
                  </a:lnTo>
                  <a:lnTo>
                    <a:pt x="341" y="244"/>
                  </a:lnTo>
                  <a:lnTo>
                    <a:pt x="339" y="229"/>
                  </a:lnTo>
                  <a:lnTo>
                    <a:pt x="262" y="246"/>
                  </a:lnTo>
                  <a:lnTo>
                    <a:pt x="179" y="255"/>
                  </a:lnTo>
                  <a:lnTo>
                    <a:pt x="109" y="254"/>
                  </a:lnTo>
                  <a:lnTo>
                    <a:pt x="51" y="244"/>
                  </a:lnTo>
                  <a:lnTo>
                    <a:pt x="19" y="229"/>
                  </a:lnTo>
                  <a:lnTo>
                    <a:pt x="0" y="205"/>
                  </a:lnTo>
                  <a:lnTo>
                    <a:pt x="120" y="187"/>
                  </a:lnTo>
                  <a:lnTo>
                    <a:pt x="309" y="156"/>
                  </a:lnTo>
                  <a:lnTo>
                    <a:pt x="544" y="119"/>
                  </a:lnTo>
                  <a:lnTo>
                    <a:pt x="742" y="71"/>
                  </a:lnTo>
                  <a:lnTo>
                    <a:pt x="926" y="26"/>
                  </a:lnTo>
                  <a:lnTo>
                    <a:pt x="1020" y="9"/>
                  </a:lnTo>
                  <a:lnTo>
                    <a:pt x="1098" y="0"/>
                  </a:lnTo>
                  <a:lnTo>
                    <a:pt x="1165" y="2"/>
                  </a:lnTo>
                  <a:lnTo>
                    <a:pt x="1211" y="7"/>
                  </a:lnTo>
                  <a:lnTo>
                    <a:pt x="1254" y="27"/>
                  </a:lnTo>
                  <a:lnTo>
                    <a:pt x="1288" y="71"/>
                  </a:lnTo>
                  <a:lnTo>
                    <a:pt x="1301" y="117"/>
                  </a:lnTo>
                  <a:lnTo>
                    <a:pt x="1316" y="148"/>
                  </a:lnTo>
                  <a:lnTo>
                    <a:pt x="1344" y="159"/>
                  </a:lnTo>
                  <a:lnTo>
                    <a:pt x="1384" y="156"/>
                  </a:lnTo>
                  <a:lnTo>
                    <a:pt x="1412" y="145"/>
                  </a:lnTo>
                  <a:lnTo>
                    <a:pt x="1412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Oval 16"/>
            <p:cNvSpPr>
              <a:spLocks noChangeArrowheads="1"/>
            </p:cNvSpPr>
            <p:nvPr/>
          </p:nvSpPr>
          <p:spPr bwMode="auto">
            <a:xfrm>
              <a:off x="2785" y="355"/>
              <a:ext cx="187" cy="19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2976" y="583"/>
              <a:ext cx="1413" cy="549"/>
            </a:xfrm>
            <a:custGeom>
              <a:avLst/>
              <a:gdLst>
                <a:gd name="T0" fmla="*/ 0 w 1413"/>
                <a:gd name="T1" fmla="*/ 548 h 549"/>
                <a:gd name="T2" fmla="*/ 96 w 1413"/>
                <a:gd name="T3" fmla="*/ 537 h 549"/>
                <a:gd name="T4" fmla="*/ 175 w 1413"/>
                <a:gd name="T5" fmla="*/ 524 h 549"/>
                <a:gd name="T6" fmla="*/ 233 w 1413"/>
                <a:gd name="T7" fmla="*/ 511 h 549"/>
                <a:gd name="T8" fmla="*/ 294 w 1413"/>
                <a:gd name="T9" fmla="*/ 499 h 549"/>
                <a:gd name="T10" fmla="*/ 352 w 1413"/>
                <a:gd name="T11" fmla="*/ 493 h 549"/>
                <a:gd name="T12" fmla="*/ 412 w 1413"/>
                <a:gd name="T13" fmla="*/ 495 h 549"/>
                <a:gd name="T14" fmla="*/ 473 w 1413"/>
                <a:gd name="T15" fmla="*/ 499 h 549"/>
                <a:gd name="T16" fmla="*/ 518 w 1413"/>
                <a:gd name="T17" fmla="*/ 482 h 549"/>
                <a:gd name="T18" fmla="*/ 450 w 1413"/>
                <a:gd name="T19" fmla="*/ 440 h 549"/>
                <a:gd name="T20" fmla="*/ 407 w 1413"/>
                <a:gd name="T21" fmla="*/ 411 h 549"/>
                <a:gd name="T22" fmla="*/ 369 w 1413"/>
                <a:gd name="T23" fmla="*/ 381 h 549"/>
                <a:gd name="T24" fmla="*/ 343 w 1413"/>
                <a:gd name="T25" fmla="*/ 348 h 549"/>
                <a:gd name="T26" fmla="*/ 450 w 1413"/>
                <a:gd name="T27" fmla="*/ 383 h 549"/>
                <a:gd name="T28" fmla="*/ 557 w 1413"/>
                <a:gd name="T29" fmla="*/ 418 h 549"/>
                <a:gd name="T30" fmla="*/ 629 w 1413"/>
                <a:gd name="T31" fmla="*/ 436 h 549"/>
                <a:gd name="T32" fmla="*/ 742 w 1413"/>
                <a:gd name="T33" fmla="*/ 449 h 549"/>
                <a:gd name="T34" fmla="*/ 815 w 1413"/>
                <a:gd name="T35" fmla="*/ 449 h 549"/>
                <a:gd name="T36" fmla="*/ 881 w 1413"/>
                <a:gd name="T37" fmla="*/ 444 h 549"/>
                <a:gd name="T38" fmla="*/ 926 w 1413"/>
                <a:gd name="T39" fmla="*/ 427 h 549"/>
                <a:gd name="T40" fmla="*/ 953 w 1413"/>
                <a:gd name="T41" fmla="*/ 407 h 549"/>
                <a:gd name="T42" fmla="*/ 885 w 1413"/>
                <a:gd name="T43" fmla="*/ 389 h 549"/>
                <a:gd name="T44" fmla="*/ 840 w 1413"/>
                <a:gd name="T45" fmla="*/ 365 h 549"/>
                <a:gd name="T46" fmla="*/ 809 w 1413"/>
                <a:gd name="T47" fmla="*/ 339 h 549"/>
                <a:gd name="T48" fmla="*/ 778 w 1413"/>
                <a:gd name="T49" fmla="*/ 308 h 549"/>
                <a:gd name="T50" fmla="*/ 868 w 1413"/>
                <a:gd name="T51" fmla="*/ 334 h 549"/>
                <a:gd name="T52" fmla="*/ 949 w 1413"/>
                <a:gd name="T53" fmla="*/ 348 h 549"/>
                <a:gd name="T54" fmla="*/ 1034 w 1413"/>
                <a:gd name="T55" fmla="*/ 356 h 549"/>
                <a:gd name="T56" fmla="*/ 1109 w 1413"/>
                <a:gd name="T57" fmla="*/ 352 h 549"/>
                <a:gd name="T58" fmla="*/ 1158 w 1413"/>
                <a:gd name="T59" fmla="*/ 334 h 549"/>
                <a:gd name="T60" fmla="*/ 1179 w 1413"/>
                <a:gd name="T61" fmla="*/ 312 h 549"/>
                <a:gd name="T62" fmla="*/ 1131 w 1413"/>
                <a:gd name="T63" fmla="*/ 291 h 549"/>
                <a:gd name="T64" fmla="*/ 1099 w 1413"/>
                <a:gd name="T65" fmla="*/ 269 h 549"/>
                <a:gd name="T66" fmla="*/ 1071 w 1413"/>
                <a:gd name="T67" fmla="*/ 244 h 549"/>
                <a:gd name="T68" fmla="*/ 1073 w 1413"/>
                <a:gd name="T69" fmla="*/ 229 h 549"/>
                <a:gd name="T70" fmla="*/ 1150 w 1413"/>
                <a:gd name="T71" fmla="*/ 246 h 549"/>
                <a:gd name="T72" fmla="*/ 1233 w 1413"/>
                <a:gd name="T73" fmla="*/ 255 h 549"/>
                <a:gd name="T74" fmla="*/ 1311 w 1413"/>
                <a:gd name="T75" fmla="*/ 253 h 549"/>
                <a:gd name="T76" fmla="*/ 1361 w 1413"/>
                <a:gd name="T77" fmla="*/ 244 h 549"/>
                <a:gd name="T78" fmla="*/ 1393 w 1413"/>
                <a:gd name="T79" fmla="*/ 229 h 549"/>
                <a:gd name="T80" fmla="*/ 1412 w 1413"/>
                <a:gd name="T81" fmla="*/ 205 h 549"/>
                <a:gd name="T82" fmla="*/ 1292 w 1413"/>
                <a:gd name="T83" fmla="*/ 187 h 549"/>
                <a:gd name="T84" fmla="*/ 1087 w 1413"/>
                <a:gd name="T85" fmla="*/ 158 h 549"/>
                <a:gd name="T86" fmla="*/ 868 w 1413"/>
                <a:gd name="T87" fmla="*/ 119 h 549"/>
                <a:gd name="T88" fmla="*/ 670 w 1413"/>
                <a:gd name="T89" fmla="*/ 71 h 549"/>
                <a:gd name="T90" fmla="*/ 486 w 1413"/>
                <a:gd name="T91" fmla="*/ 26 h 549"/>
                <a:gd name="T92" fmla="*/ 392 w 1413"/>
                <a:gd name="T93" fmla="*/ 9 h 549"/>
                <a:gd name="T94" fmla="*/ 314 w 1413"/>
                <a:gd name="T95" fmla="*/ 0 h 549"/>
                <a:gd name="T96" fmla="*/ 247 w 1413"/>
                <a:gd name="T97" fmla="*/ 2 h 549"/>
                <a:gd name="T98" fmla="*/ 201 w 1413"/>
                <a:gd name="T99" fmla="*/ 7 h 549"/>
                <a:gd name="T100" fmla="*/ 158 w 1413"/>
                <a:gd name="T101" fmla="*/ 27 h 549"/>
                <a:gd name="T102" fmla="*/ 124 w 1413"/>
                <a:gd name="T103" fmla="*/ 71 h 549"/>
                <a:gd name="T104" fmla="*/ 111 w 1413"/>
                <a:gd name="T105" fmla="*/ 117 h 549"/>
                <a:gd name="T106" fmla="*/ 96 w 1413"/>
                <a:gd name="T107" fmla="*/ 148 h 549"/>
                <a:gd name="T108" fmla="*/ 68 w 1413"/>
                <a:gd name="T109" fmla="*/ 159 h 549"/>
                <a:gd name="T110" fmla="*/ 28 w 1413"/>
                <a:gd name="T111" fmla="*/ 156 h 549"/>
                <a:gd name="T112" fmla="*/ 0 w 1413"/>
                <a:gd name="T113" fmla="*/ 145 h 549"/>
                <a:gd name="T114" fmla="*/ 0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0" y="548"/>
                  </a:moveTo>
                  <a:lnTo>
                    <a:pt x="96" y="537"/>
                  </a:lnTo>
                  <a:lnTo>
                    <a:pt x="175" y="524"/>
                  </a:lnTo>
                  <a:lnTo>
                    <a:pt x="233" y="511"/>
                  </a:lnTo>
                  <a:lnTo>
                    <a:pt x="294" y="499"/>
                  </a:lnTo>
                  <a:lnTo>
                    <a:pt x="352" y="493"/>
                  </a:lnTo>
                  <a:lnTo>
                    <a:pt x="412" y="495"/>
                  </a:lnTo>
                  <a:lnTo>
                    <a:pt x="473" y="499"/>
                  </a:lnTo>
                  <a:lnTo>
                    <a:pt x="518" y="482"/>
                  </a:lnTo>
                  <a:lnTo>
                    <a:pt x="450" y="440"/>
                  </a:lnTo>
                  <a:lnTo>
                    <a:pt x="407" y="411"/>
                  </a:lnTo>
                  <a:lnTo>
                    <a:pt x="369" y="381"/>
                  </a:lnTo>
                  <a:lnTo>
                    <a:pt x="343" y="348"/>
                  </a:lnTo>
                  <a:lnTo>
                    <a:pt x="450" y="383"/>
                  </a:lnTo>
                  <a:lnTo>
                    <a:pt x="557" y="418"/>
                  </a:lnTo>
                  <a:lnTo>
                    <a:pt x="629" y="436"/>
                  </a:lnTo>
                  <a:lnTo>
                    <a:pt x="742" y="449"/>
                  </a:lnTo>
                  <a:lnTo>
                    <a:pt x="815" y="449"/>
                  </a:lnTo>
                  <a:lnTo>
                    <a:pt x="881" y="444"/>
                  </a:lnTo>
                  <a:lnTo>
                    <a:pt x="926" y="427"/>
                  </a:lnTo>
                  <a:lnTo>
                    <a:pt x="953" y="407"/>
                  </a:lnTo>
                  <a:lnTo>
                    <a:pt x="885" y="389"/>
                  </a:lnTo>
                  <a:lnTo>
                    <a:pt x="840" y="365"/>
                  </a:lnTo>
                  <a:lnTo>
                    <a:pt x="809" y="339"/>
                  </a:lnTo>
                  <a:lnTo>
                    <a:pt x="778" y="308"/>
                  </a:lnTo>
                  <a:lnTo>
                    <a:pt x="868" y="334"/>
                  </a:lnTo>
                  <a:lnTo>
                    <a:pt x="949" y="348"/>
                  </a:lnTo>
                  <a:lnTo>
                    <a:pt x="1034" y="356"/>
                  </a:lnTo>
                  <a:lnTo>
                    <a:pt x="1109" y="352"/>
                  </a:lnTo>
                  <a:lnTo>
                    <a:pt x="1158" y="334"/>
                  </a:lnTo>
                  <a:lnTo>
                    <a:pt x="1179" y="312"/>
                  </a:lnTo>
                  <a:lnTo>
                    <a:pt x="1131" y="291"/>
                  </a:lnTo>
                  <a:lnTo>
                    <a:pt x="1099" y="269"/>
                  </a:lnTo>
                  <a:lnTo>
                    <a:pt x="1071" y="244"/>
                  </a:lnTo>
                  <a:lnTo>
                    <a:pt x="1073" y="229"/>
                  </a:lnTo>
                  <a:lnTo>
                    <a:pt x="1150" y="246"/>
                  </a:lnTo>
                  <a:lnTo>
                    <a:pt x="1233" y="255"/>
                  </a:lnTo>
                  <a:lnTo>
                    <a:pt x="1311" y="253"/>
                  </a:lnTo>
                  <a:lnTo>
                    <a:pt x="1361" y="244"/>
                  </a:lnTo>
                  <a:lnTo>
                    <a:pt x="1393" y="229"/>
                  </a:lnTo>
                  <a:lnTo>
                    <a:pt x="1412" y="205"/>
                  </a:lnTo>
                  <a:lnTo>
                    <a:pt x="1292" y="187"/>
                  </a:lnTo>
                  <a:lnTo>
                    <a:pt x="1087" y="158"/>
                  </a:lnTo>
                  <a:lnTo>
                    <a:pt x="868" y="119"/>
                  </a:lnTo>
                  <a:lnTo>
                    <a:pt x="670" y="71"/>
                  </a:lnTo>
                  <a:lnTo>
                    <a:pt x="486" y="26"/>
                  </a:lnTo>
                  <a:lnTo>
                    <a:pt x="392" y="9"/>
                  </a:lnTo>
                  <a:lnTo>
                    <a:pt x="314" y="0"/>
                  </a:lnTo>
                  <a:lnTo>
                    <a:pt x="247" y="2"/>
                  </a:lnTo>
                  <a:lnTo>
                    <a:pt x="201" y="7"/>
                  </a:lnTo>
                  <a:lnTo>
                    <a:pt x="158" y="27"/>
                  </a:lnTo>
                  <a:lnTo>
                    <a:pt x="124" y="71"/>
                  </a:lnTo>
                  <a:lnTo>
                    <a:pt x="111" y="117"/>
                  </a:lnTo>
                  <a:lnTo>
                    <a:pt x="96" y="148"/>
                  </a:lnTo>
                  <a:lnTo>
                    <a:pt x="68" y="159"/>
                  </a:lnTo>
                  <a:lnTo>
                    <a:pt x="28" y="156"/>
                  </a:lnTo>
                  <a:lnTo>
                    <a:pt x="0" y="145"/>
                  </a:lnTo>
                  <a:lnTo>
                    <a:pt x="0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65621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accent2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bg2"/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bg2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bg2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bg2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bg2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707" y="4239289"/>
            <a:ext cx="8534400" cy="17526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UROOJ MUZAMMIL  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MAAZIN KHALID 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23SP-013-BA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23SP-009-BA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PRINCIPLE OF MARKETING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1952" y="515159"/>
            <a:ext cx="10654792" cy="2477752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Presentation </a:t>
            </a:r>
            <a:r>
              <a:rPr lang="en-US" dirty="0" smtClean="0">
                <a:solidFill>
                  <a:schemeClr val="bg2"/>
                </a:solidFill>
                <a:latin typeface="Arial Black" panose="020B0A04020102020204" pitchFamily="34" charset="0"/>
              </a:rPr>
              <a:t/>
            </a:r>
            <a:br>
              <a:rPr lang="en-US" dirty="0" smtClean="0">
                <a:solidFill>
                  <a:schemeClr val="bg2"/>
                </a:solidFill>
                <a:latin typeface="Arial Black" panose="020B0A04020102020204" pitchFamily="34" charset="0"/>
              </a:rPr>
            </a:b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“MK Food RESTAURANT Business ANALYSIS</a:t>
            </a:r>
            <a:r>
              <a:rPr lang="en-U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6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3551348"/>
          </a:xfrm>
        </p:spPr>
        <p:txBody>
          <a:bodyPr>
            <a:normAutofit lnSpcReduction="10000"/>
          </a:bodyPr>
          <a:lstStyle/>
          <a:p>
            <a:pPr marL="13716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Opportunities: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Expansion of online delivery services.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healthier menu options.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Partnerships with local businesses for bulk orders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" indent="0"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Threats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Intense competition from international and local fast food chains.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 downturns affecting consumer spending.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Regulatory changes impacting operations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93384"/>
            <a:ext cx="5384800" cy="2817253"/>
          </a:xfrm>
        </p:spPr>
        <p:txBody>
          <a:bodyPr>
            <a:normAutofit lnSpcReduction="10000"/>
          </a:bodyPr>
          <a:lstStyle/>
          <a:p>
            <a:pPr marL="137160" indent="0"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local brand recognition.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Diverse and affordable menu.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customer service and fast delivery.</a:t>
            </a:r>
            <a:endParaRPr lang="en-US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Weaknesses: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financial resources for large-scale marketing.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Dependence on local suppliers for fresh ingredients.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SWOT ANALYSIS: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4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137160" indent="0"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Marketing Mix - Price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Price: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Competitive pricing strategy.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Occasional discounts and promotions to attract customers.</a:t>
            </a:r>
          </a:p>
          <a:p>
            <a:pPr marL="137160" indent="0">
              <a:buNone/>
            </a:pPr>
            <a:endParaRPr lang="en-US" sz="18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" indent="0">
              <a:buNone/>
            </a:pPr>
            <a:r>
              <a:rPr lang="en-US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Marketing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 - Promotion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Promotion: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marketing to engage with customers.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advertising through flyers and community events.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promotions and discounts during festivals and holidays.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loyalty programs and referral incentives.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13716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Marketing Mix - Product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Product: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High-quality ingredients.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Diverse menu options.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updates based on customer feedback.</a:t>
            </a:r>
          </a:p>
          <a:p>
            <a:pPr marL="137160" indent="0">
              <a:buNone/>
            </a:pPr>
            <a:endParaRPr lang="en-US" sz="20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" indent="0"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Marketing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 - Place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Place: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Located in a busy area of Gulshan-e-Iqbal with high foot traffic.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presence on online delivery platforms for wider reach.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MARKETING MIX: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6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0508" y="1937397"/>
            <a:ext cx="4992709" cy="2016417"/>
          </a:xfrm>
        </p:spPr>
        <p:txBody>
          <a:bodyPr/>
          <a:lstStyle/>
          <a:p>
            <a:pPr marL="13716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“MK Food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 has established itself as a popular local fast food destination in Karachi. With a strong focus on customer satisfaction, quality, and affordability, the restaurant has carved out a significant market niche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7172" y="326154"/>
            <a:ext cx="5310389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CONCLUSION: 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86" y="968345"/>
            <a:ext cx="5728944" cy="509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1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INTERVIEW</a:t>
            </a:r>
            <a:endParaRPr lang="en-US" sz="4400" dirty="0">
              <a:solidFill>
                <a:schemeClr val="accent2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lv_0_202406132026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8496" y="0"/>
            <a:ext cx="9105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8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10" y="874363"/>
            <a:ext cx="3638550" cy="476250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921876" y="765845"/>
            <a:ext cx="6930887" cy="4465982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475808" y="1977057"/>
            <a:ext cx="5823022" cy="1682951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solidFill>
                  <a:schemeClr val="accent2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7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085457415-applause-cheer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2776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89018" y="850005"/>
            <a:ext cx="4430332" cy="95303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3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INTRODUCTION”</a:t>
            </a:r>
            <a:endParaRPr lang="en-US" sz="3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79548" y="2151813"/>
            <a:ext cx="4649273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MK Fast Food Restaurant, covering its operations, market conditions, competition, and strategic position. The goal is to pinpoint strengths, weaknesses, opportunities, and threats, offering practical growth recommendations.”</a:t>
            </a:r>
          </a:p>
        </p:txBody>
      </p:sp>
      <p:pic>
        <p:nvPicPr>
          <p:cNvPr id="1027" name="Picture 3" descr="https://i.pinimg.com/564x/c9/8e/d0/c98ed06877c57c57e62c3e875d16a5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342" y="1043190"/>
            <a:ext cx="5730069" cy="506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51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09" y="197365"/>
            <a:ext cx="4563414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PRODUCT INDUSTRY </a:t>
            </a:r>
            <a:br>
              <a:rPr lang="en-US" sz="360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ANALYSIS:</a:t>
            </a:r>
            <a:endParaRPr lang="en-US" sz="3600" dirty="0"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892" y="1417638"/>
            <a:ext cx="6253840" cy="519566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Industry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85216" lvl="1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food sector in Karachi is growing due to urbanization, lifestyle changes, and a young population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Size and Growth:</a:t>
            </a:r>
          </a:p>
          <a:p>
            <a:pPr marL="585216" lvl="1" indent="0"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Annual growth rate of 5-7%, increasing fast food demand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Trends and Drivers: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Health-Conscious Options: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 demand for healthier choices.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Technology: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ordering and delivery.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Flavors: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Menus tailored to local tastes.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Regulatory Environment:</a:t>
            </a:r>
          </a:p>
          <a:p>
            <a:pPr marL="585216" lvl="1" indent="0">
              <a:buNone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Governed by food safety laws, health inspections, and licensing.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877" y="532216"/>
            <a:ext cx="4847749" cy="56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25424" y="1854557"/>
            <a:ext cx="5148935" cy="356744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Marketing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Philosophies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160" indent="0">
              <a:buNone/>
            </a:pPr>
            <a:endParaRPr lang="en-US" sz="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5216" lvl="1" indent="0"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key marketing orientations include production, product, selling, marketing, and societal marketing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85216" lvl="1" indent="0">
              <a:buNone/>
            </a:pPr>
            <a:endParaRPr lang="en-US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Orientation: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5216" lvl="1" indent="0"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Focuses on understanding and satisfying customer needs, seen in their diverse menu and customer-first service.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424" y="171606"/>
            <a:ext cx="6229922" cy="1682951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“MARKETING MANAGEMENT </a:t>
            </a:r>
            <a:br>
              <a:rPr lang="en-US" sz="3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ORIENTATION”</a:t>
            </a:r>
            <a:endParaRPr lang="en-US" sz="32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i.pinimg.com/564x/44/71/5f/44715f8be23f5f5732d2b6b49eced67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93" y="931838"/>
            <a:ext cx="4803820" cy="541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88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56409"/>
            <a:ext cx="7014694" cy="52681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BUSINESS PORTFOLIO:</a:t>
            </a:r>
            <a:endParaRPr lang="en-US" sz="32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491045"/>
              </p:ext>
            </p:extLst>
          </p:nvPr>
        </p:nvGraphicFramePr>
        <p:xfrm>
          <a:off x="1055792" y="2419805"/>
          <a:ext cx="7626412" cy="3012004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3813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3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600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 PRODUCT</a:t>
                      </a:r>
                    </a:p>
                    <a:p>
                      <a:endParaRPr lang="en-US" sz="50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1600" b="0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Baby</a:t>
                      </a:r>
                      <a:r>
                        <a:rPr kumimoji="0" lang="en-US" sz="1600" b="0" kern="1200" baseline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dolphin with fries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1600" b="0" kern="1200" baseline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Chicken al-</a:t>
                      </a:r>
                      <a:r>
                        <a:rPr kumimoji="0" lang="en-US" sz="1600" b="0" kern="1200" baseline="0" dirty="0" err="1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kif</a:t>
                      </a:r>
                      <a:r>
                        <a:rPr kumimoji="0" lang="en-US" sz="1600" b="0" kern="1200" baseline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with fries </a:t>
                      </a:r>
                      <a:endParaRPr kumimoji="0" lang="en-US" sz="1600" b="0" kern="1200" dirty="0" smtClea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 MARK ?</a:t>
                      </a:r>
                    </a:p>
                    <a:p>
                      <a:r>
                        <a:rPr lang="en-US" b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</a:t>
                      </a: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bite’s </a:t>
                      </a:r>
                      <a:endParaRPr lang="en-US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002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CASH</a:t>
                      </a:r>
                      <a:r>
                        <a:rPr lang="en-US" sz="2000" b="1" baseline="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COW </a:t>
                      </a:r>
                      <a:r>
                        <a:rPr lang="en-US" sz="2000" b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kern="1200" dirty="0" smtClea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800" b="0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Burgers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800" b="0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Chicken wonton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US" sz="2000" b="1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DOG</a:t>
                      </a:r>
                    </a:p>
                    <a:p>
                      <a:r>
                        <a:rPr lang="en-US" sz="2000" b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Chiki</a:t>
                      </a:r>
                      <a:r>
                        <a:rPr lang="en-US" sz="1800" b="1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Miki 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89486" y="1964804"/>
            <a:ext cx="2638802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Portfolio 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46" y="2379819"/>
            <a:ext cx="412124" cy="397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306" y="3944801"/>
            <a:ext cx="582305" cy="435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74" y="3753934"/>
            <a:ext cx="768101" cy="7681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3879" y="664096"/>
            <a:ext cx="1803827" cy="3440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Lines: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53879" y="1075772"/>
            <a:ext cx="373554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Burgers: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Beef, chicken.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Beverages: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Soft drinks, juices, shakes.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 Specialties: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Shawarma, samosas.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53060" y="1092009"/>
            <a:ext cx="479094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Fries and Sides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Regular/spicy fries, onion rings. </a:t>
            </a:r>
            <a:endParaRPr 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Sandwiches: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Various options.</a:t>
            </a:r>
          </a:p>
          <a:p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218170" y="5698293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Performance Metrics: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figures, customer reviews, key performance indicators (average order value, retention rate, delivery times).</a:t>
            </a:r>
          </a:p>
        </p:txBody>
      </p:sp>
    </p:spTree>
    <p:extLst>
      <p:ext uri="{BB962C8B-B14F-4D97-AF65-F5344CB8AC3E}">
        <p14:creationId xmlns:p14="http://schemas.microsoft.com/office/powerpoint/2010/main" val="294848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96416"/>
            <a:ext cx="5384800" cy="31392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Suppliers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providers of fresh ingredients.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Intermediaries: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Delivery partners like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Panda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Careem.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Local residents and office workers.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Competitors: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Nearby fast food chains and local eateries.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Publics: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Media and community groups.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3385" y="528032"/>
            <a:ext cx="9809409" cy="606269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 MARKETING ENVIRONMENT: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i.pinimg.com/564x/0f/1d/ba/0f1dba24e35d6bd12d49f65a7376667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984" y="1600202"/>
            <a:ext cx="4514850" cy="451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38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054" y="2089599"/>
            <a:ext cx="5384800" cy="31005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Demographic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Young, increasing disposable income.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Stability and spending patterns.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Seasonal ingredient availability.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Online ordering systems.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Political: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Food safety policies.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Cultural: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Mix of traditional and modern food preferences.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89713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MACRO MARKETING ENVIRONMENT: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s://i.pinimg.com/564x/d4/48/1a/d4481a48c70ba491cccd979f9452ed1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34" y="1600202"/>
            <a:ext cx="5372100" cy="455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70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Competitive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</a:t>
            </a:r>
            <a:r>
              <a:rPr lang="en-US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KFC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Focuses on fried chicken with strong brand loyalty.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McDonald's: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Known for its global menu and strong marketing campaigns.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Competitors: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Emphasize local flavors and affordable pricing.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Identification: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 Competitors: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KFC, McDonald's, and other local fast food joints.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Position: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Mid-tier option offering quality food at reasonable prices.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Position: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Share: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Competing with major fast food chains.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Strengths and Weaknesses: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Strengths: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Local brand recognition, diverse menu.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Weaknesses: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Limited marketing budget compared to international chains.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COMPETITIVE MARKET ANALYSIS: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9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TARGET MARKET &amp; SEGMENTATION: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sz="half" idx="1"/>
          </p:nvPr>
        </p:nvSpPr>
        <p:spPr bwMode="auto">
          <a:xfrm>
            <a:off x="609600" y="2024376"/>
            <a:ext cx="551022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 Market: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Primary: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Young adults, office workers.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Secondary: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Families, teenagers.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SEGMENTATION:</a:t>
            </a: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Demographic:</a:t>
            </a:r>
            <a:r>
              <a:rPr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Age 15-35, middle to high income.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Geographic:</a:t>
            </a:r>
            <a:r>
              <a:rPr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Gulshan</a:t>
            </a:r>
            <a:r>
              <a:rPr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-e-Iqbal residents.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Psychographic:</a:t>
            </a:r>
            <a:r>
              <a:rPr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Young professionals, students, families.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802" y="1417638"/>
            <a:ext cx="4774598" cy="462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8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cal design templat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dical design template" id="{BE883315-6697-4975-AEB2-5905098383C4}" vid="{D3CC9EF4-996F-4232-B765-B82F773B7949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856783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2012-09-20T10:48:20+00:00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1622871</Value>
    </PublishStatusLookup>
    <APAuthor xmlns="4873beb7-5857-4685-be1f-d57550cc96cc">
      <UserInfo>
        <DisplayName>REDMOND\v-luannv</DisplayName>
        <AccountId>92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 xsi:nil="true"/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false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TP103460417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9EEAAAD-F811-4325-83A2-D14EDE05FB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0AC149-8447-4BE5-88C7-DBE24EA73E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D1C9B0-FE26-433B-8E1A-54CCDFA4EB1D}">
  <ds:schemaRefs>
    <ds:schemaRef ds:uri="4873beb7-5857-4685-be1f-d57550cc96cc"/>
    <ds:schemaRef ds:uri="http://purl.org/dc/dcmitype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Medical presentation design slides</Template>
  <TotalTime>0</TotalTime>
  <Words>757</Words>
  <Application>Microsoft Office PowerPoint</Application>
  <PresentationFormat>Widescreen</PresentationFormat>
  <Paragraphs>126</Paragraphs>
  <Slides>14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Arial Black</vt:lpstr>
      <vt:lpstr>Calibri</vt:lpstr>
      <vt:lpstr>Courier New</vt:lpstr>
      <vt:lpstr>Segoe UI Black</vt:lpstr>
      <vt:lpstr>Times New Roman</vt:lpstr>
      <vt:lpstr>Wingdings</vt:lpstr>
      <vt:lpstr>Wingdings 2</vt:lpstr>
      <vt:lpstr>Wingdings 3</vt:lpstr>
      <vt:lpstr>Medical design template</vt:lpstr>
      <vt:lpstr>Presentation  “MK Food RESTAURANT Business ANALYSIS”</vt:lpstr>
      <vt:lpstr>“INTRODUCTION”</vt:lpstr>
      <vt:lpstr>PRODUCT INDUSTRY  ANALYSIS:</vt:lpstr>
      <vt:lpstr>“MARKETING MANAGEMENT  ORIENTATION”</vt:lpstr>
      <vt:lpstr>CURRENT BUSINESS PORTFOLIO:</vt:lpstr>
      <vt:lpstr>MICRO MARKETING ENVIRONMENT:</vt:lpstr>
      <vt:lpstr>MACRO MARKETING ENVIRONMENT:</vt:lpstr>
      <vt:lpstr>COMPETITIVE MARKET ANALYSIS:</vt:lpstr>
      <vt:lpstr>TARGET MARKET &amp; SEGMENTATION:</vt:lpstr>
      <vt:lpstr>SWOT ANALYSIS:</vt:lpstr>
      <vt:lpstr>MARKETING MIX:</vt:lpstr>
      <vt:lpstr>CONCLUSION: </vt:lpstr>
      <vt:lpstr>INTERVIEW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2024-06-02T18:15:04Z</dcterms:created>
  <dcterms:modified xsi:type="dcterms:W3CDTF">2024-06-14T04:50:02Z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Order">
    <vt:r8>74064500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